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When you take a drug, generally it is considered to pass through 4 steps, ADME. </a:t>
            </a:r>
          </a:p>
          <a:p>
            <a:pPr/>
            <a:r>
              <a:t>The graph here describes the change in concentration of the drug in blood over time as it undergoes the steps.</a:t>
            </a:r>
          </a:p>
          <a:p>
            <a:pPr/>
            <a:r>
              <a:t>Absorption: For the drug to have the desired effect it needs to reach the appropriate part of the body where it will act. This usually happens by the dissolution of the drug in the blood, this happens through absorption in digestive tract. In this step you see the increase in the level of the drug amount in the the blood.</a:t>
            </a:r>
          </a:p>
          <a:p>
            <a:pPr/>
          </a:p>
          <a:p>
            <a:pPr/>
            <a:r>
              <a:t>Distribution: Once the drug is in the blood, it is then distributed to the muscles or organs that is its target. Because we are observing the amount of the drug in the blood, you start to see a decrease.</a:t>
            </a:r>
          </a:p>
          <a:p>
            <a:pPr/>
          </a:p>
          <a:p>
            <a:pPr/>
            <a:r>
              <a:t>Excretion: The drug is then removed from the body. And the decrease continues.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Fitting is estimating of the parameters of the model that best describe the data. </a:t>
            </a:r>
          </a:p>
          <a:p>
            <a:pPr/>
            <a:r>
              <a:t>This can be done by the maximum likelihood estimation, using such as Laplace or First order approximations or b a completely bayesian approach or using the stochastic approximation expectation maximisation algorithm. </a:t>
            </a:r>
          </a:p>
          <a:p>
            <a:pPr/>
            <a:r>
              <a:t>From the fit function call we have the estimated parameters, but we want to know how accurate those estimates are, what are the errors involved and then do some more post processing of the result.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From infer you can get the uncertainty involved in your parameter estimates, how good our parameter estimates are. </a:t>
            </a:r>
          </a:p>
          <a:p>
            <a:pPr/>
            <a:r>
              <a:t>It gives the 95% confidence intervals and the relative standard errors for the estimates. </a:t>
            </a:r>
          </a:p>
          <a:p>
            <a:pPr/>
            <a:r>
              <a:t>It is computing the covariance matrix of the population parameters and returns a `FittedPumasModelInference` object used for inference based on the fitted model `fpm`.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inspect lets us assess if our model, given the estimated parameters fits the data well. </a:t>
            </a:r>
          </a:p>
          <a:p>
            <a:pPr/>
            <a:r>
              <a:t>It gives the model predictions, residuals and Empirical Bayes estimates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We can use the visual predictive check (VPC) for validation with respect to the data, basically it helps us to see how our model captures the data. Here we have a vpc plot of the 5th, 50th and 95th quantiles of the simulations with the data scattered on top of it.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The main function for running a simulation is `simobs`. `simobs` on a population</a:t>
            </a:r>
          </a:p>
          <a:p>
            <a:pPr/>
            <a:r>
              <a:t>simulates all of the population (in parallel), while `simobs` on a subject</a:t>
            </a:r>
          </a:p>
          <a:p>
            <a:pPr/>
            <a:r>
              <a:t>simulates just that subject. If we wish to change the parameters from the</a:t>
            </a:r>
          </a:p>
          <a:p>
            <a:pPr/>
            <a:r>
              <a:t>initialized values, then we pass them in. Here is the output for the first subject, it has the solution as the dv and cp variables over time that we declared in the derived block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So at the end, I would like to express my gratitude towards all the people that I have had the opportunity to work with in Pumas, Chris, Vijay, Andreas, Patrick, Joga, Simon and also the awesome team at Julia Computing Bangalore office where I spent the summer. </a:t>
            </a:r>
          </a:p>
          <a:p>
            <a:pPr/>
          </a:p>
          <a:p>
            <a:pPr/>
            <a:r>
              <a:t>Thank you.</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Designed for 2 questions </a:t>
            </a:r>
          </a:p>
          <a:p>
            <a:pPr marL="436562" indent="-436562">
              <a:buSzPct val="100000"/>
              <a:buAutoNum type="arabicPeriod" startAt="1"/>
            </a:pPr>
            <a:r>
              <a:t>Pharma developers simulate and estimate ct data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The above equations represent a basic model of giving a dose of a drug to an individual and measuring the amount in two compartments over time, assuming the drug was given orally, they can be gut and the blood stream.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But the as you can see the profiles depend on the parameters as well, let’s say, two people have different volume of the stomach, that affects the rate of diffusion of the drug into the blood.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Well, we use NLME models for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So we can use differential equations to model the dynamics of the model, this will give us a solution over time. These solutions are parametrised by the fixed effects, the subject specific covariates and the random effects. </a:t>
            </a:r>
          </a:p>
          <a:p>
            <a:pPr/>
            <a:r>
              <a:t>Fixed effects are the parameters that are consistent across the population. Each of the subjects has the same values for these.</a:t>
            </a:r>
          </a:p>
          <a:p>
            <a:pPr/>
            <a:r>
              <a:t>But something like the weight of the subjects in a population would probably vary, these are the Covariates. </a:t>
            </a:r>
          </a:p>
          <a:p>
            <a:pPr/>
            <a:r>
              <a:t>Despite this there might still be some unexplained inter-individual variability (IIV) across the subjects, the random effects capture this. Now these combine in different ways to give us the parameters of our dynamics.</a:t>
            </a:r>
          </a:p>
          <a:p>
            <a:pPr/>
          </a:p>
          <a:p>
            <a:pPr/>
            <a:r>
              <a:t>But the actual observed response variables are not just the solution of the dynamics. For that we add some error distribution which depends on uij (dynamics) and some additional parameter sigma.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We define a model with the @model macro. You’ll notice a block based interface for defining these models. Let’s try to understand what these blocks are doing individually.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That covers the basics of how we can construct a NLME model in Pumas. </a:t>
            </a:r>
          </a:p>
          <a:p>
            <a:pPr/>
            <a:r>
              <a:t>But how do we use these models? </a:t>
            </a:r>
          </a:p>
          <a:p>
            <a:pPr/>
            <a:r>
              <a:t>How would I make decisions based on this model?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The general workflow for NLME modelling looks something like this.</a:t>
            </a:r>
          </a:p>
          <a:p>
            <a:pPr/>
          </a:p>
          <a:p>
            <a:pPr marL="436562" indent="-436562">
              <a:buSzPct val="100000"/>
              <a:buAutoNum type="arabicPeriod" startAt="1"/>
            </a:pPr>
            <a:r>
              <a:t>Like any data modelling you start with pre-processing and exploring the data. This can then be used to make assumptions about the parameters of the model and the general structure.</a:t>
            </a:r>
          </a:p>
          <a:p>
            <a:pPr marL="436562" indent="-436562">
              <a:buSzPct val="100000"/>
              <a:buAutoNum type="arabicPeriod" startAt="1"/>
            </a:pPr>
            <a:r>
              <a:t>Next we define a model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In the model we can define the parameters, their relationships, define what we want to be observing and so on.</a:t>
            </a:r>
          </a:p>
          <a:p>
            <a:pPr/>
          </a:p>
          <a:p>
            <a:pPr/>
            <a:r>
              <a:t>But what then?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s://github.com/Vaibhavdixit02" TargetMode="External"/><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pumas.ai/dev/basics/estimation/#Maximum-Likelihood-Estimation-1" TargetMode="External"/><Relationship Id="rId4" Type="http://schemas.openxmlformats.org/officeDocument/2006/relationships/hyperlink" Target="https://docs.pumas.ai/dev/basics/estimation/#Bayesian-Estimation-1" TargetMode="Externa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ocs.pumas.ai/dev/analysis/diagnostics/#The-infer-Function-1" TargetMode="External"/><Relationship Id="rId4" Type="http://schemas.openxmlformats.org/officeDocument/2006/relationships/image" Target="../media/image24.png"/><Relationship Id="rId5" Type="http://schemas.openxmlformats.org/officeDocument/2006/relationships/image" Target="../media/image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s://docs.pumas.ai/dev/analysis/diagnostics/#Model-Diagnostic-Functions-1"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pumas.ai/dev/analysis/diagnostics/#The-Visual-Predictive-Check-(vpc)-Function-1" TargetMode="External"/><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pumas.ai/dev/basics/simulation/#Simulation-of-Pumas-Models-1" TargetMode="Externa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Nonlinear Mixed Effects Modelling with Pumas.jl…"/>
          <p:cNvSpPr txBox="1"/>
          <p:nvPr>
            <p:ph type="ctrTitle"/>
          </p:nvPr>
        </p:nvSpPr>
        <p:spPr>
          <a:xfrm>
            <a:off x="1112203" y="1957255"/>
            <a:ext cx="10780394" cy="5839090"/>
          </a:xfrm>
          <a:prstGeom prst="rect">
            <a:avLst/>
          </a:prstGeom>
        </p:spPr>
        <p:txBody>
          <a:bodyPr/>
          <a:lstStyle/>
          <a:p>
            <a:pPr/>
            <a:r>
              <a:t>Nonlinear Mixed Effects Modelling with Pumas.jl</a:t>
            </a:r>
          </a:p>
          <a:p>
            <a:pPr/>
          </a:p>
          <a:p>
            <a:pPr>
              <a:defRPr sz="5000"/>
            </a:pPr>
            <a:r>
              <a:t>Vaibhav Kumar Dixit</a:t>
            </a:r>
          </a:p>
        </p:txBody>
      </p:sp>
      <p:pic>
        <p:nvPicPr>
          <p:cNvPr id="120" name="pumaslogo.png" descr="pumaslogo.png"/>
          <p:cNvPicPr>
            <a:picLocks noChangeAspect="1"/>
          </p:cNvPicPr>
          <p:nvPr/>
        </p:nvPicPr>
        <p:blipFill>
          <a:blip r:embed="rId2">
            <a:extLst/>
          </a:blip>
          <a:stretch>
            <a:fillRect/>
          </a:stretch>
        </p:blipFill>
        <p:spPr>
          <a:xfrm>
            <a:off x="100269" y="53585"/>
            <a:ext cx="2575190" cy="2575190"/>
          </a:xfrm>
          <a:prstGeom prst="rect">
            <a:avLst/>
          </a:prstGeom>
          <a:ln w="12700">
            <a:miter lim="400000"/>
          </a:ln>
        </p:spPr>
      </p:pic>
      <p:grpSp>
        <p:nvGrpSpPr>
          <p:cNvPr id="123" name="Group"/>
          <p:cNvGrpSpPr/>
          <p:nvPr/>
        </p:nvGrpSpPr>
        <p:grpSpPr>
          <a:xfrm>
            <a:off x="-297020" y="9011322"/>
            <a:ext cx="3584729" cy="781291"/>
            <a:chOff x="0" y="0"/>
            <a:chExt cx="3584727" cy="781290"/>
          </a:xfrm>
        </p:grpSpPr>
        <p:pic>
          <p:nvPicPr>
            <p:cNvPr id="121" name="Screenshot 2019-07-24 at 5.53.50 PM.png" descr="Screenshot 2019-07-24 at 5.53.50 PM.png">
              <a:hlinkClick r:id="rId3" invalidUrl="" action="" tgtFrame="" tooltip="" history="1" highlightClick="0" endSnd="0"/>
            </p:cNvPr>
            <p:cNvPicPr>
              <a:picLocks noChangeAspect="1"/>
            </p:cNvPicPr>
            <p:nvPr/>
          </p:nvPicPr>
          <p:blipFill>
            <a:blip r:embed="rId4">
              <a:extLst/>
            </a:blip>
            <a:stretch>
              <a:fillRect/>
            </a:stretch>
          </p:blipFill>
          <p:spPr>
            <a:xfrm>
              <a:off x="0" y="0"/>
              <a:ext cx="1209005" cy="781291"/>
            </a:xfrm>
            <a:prstGeom prst="rect">
              <a:avLst/>
            </a:prstGeom>
            <a:ln w="12700" cap="flat">
              <a:noFill/>
              <a:miter lim="400000"/>
            </a:ln>
            <a:effectLst/>
          </p:spPr>
        </p:pic>
        <p:sp>
          <p:nvSpPr>
            <p:cNvPr id="122" name="@Vaibhavdixit02"/>
            <p:cNvSpPr txBox="1"/>
            <p:nvPr/>
          </p:nvSpPr>
          <p:spPr>
            <a:xfrm>
              <a:off x="1149617" y="160657"/>
              <a:ext cx="2435111" cy="459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@Vaibhavdixit02</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p:cNvSpPr txBox="1"/>
          <p:nvPr>
            <p:ph type="ctrTitle"/>
          </p:nvPr>
        </p:nvSpPr>
        <p:spPr>
          <a:prstGeom prst="rect">
            <a:avLst/>
          </a:prstGeom>
        </p:spPr>
        <p:txBody>
          <a:bodyPr/>
          <a:lstStyle/>
          <a:p>
            <a:pPr/>
          </a:p>
        </p:txBody>
      </p:sp>
      <p:sp>
        <p:nvSpPr>
          <p:cNvPr id="188" name="@covariates: Covariates…"/>
          <p:cNvSpPr txBox="1"/>
          <p:nvPr>
            <p:ph type="subTitle" idx="1"/>
          </p:nvPr>
        </p:nvSpPr>
        <p:spPr>
          <a:xfrm>
            <a:off x="1270000" y="1216447"/>
            <a:ext cx="10464800" cy="7684054"/>
          </a:xfrm>
          <a:prstGeom prst="rect">
            <a:avLst/>
          </a:prstGeom>
        </p:spPr>
        <p:txBody>
          <a:bodyPr/>
          <a:lstStyle/>
          <a:p>
            <a:pPr algn="l" defTabSz="457200">
              <a:defRPr b="1" sz="2674"/>
            </a:pPr>
            <a:r>
              <a:rPr>
                <a:latin typeface="Courier"/>
                <a:ea typeface="Courier"/>
                <a:cs typeface="Courier"/>
                <a:sym typeface="Courier"/>
              </a:rPr>
              <a:t>@covariates</a:t>
            </a:r>
            <a:r>
              <a:t>: Covariates</a:t>
            </a:r>
          </a:p>
          <a:p>
            <a:pPr algn="l" defTabSz="457200">
              <a:defRPr sz="1664">
                <a:solidFill>
                  <a:srgbClr val="AA22FF"/>
                </a:solidFill>
                <a:latin typeface="Courier"/>
                <a:ea typeface="Courier"/>
                <a:cs typeface="Courier"/>
                <a:sym typeface="Courier"/>
              </a:defRPr>
            </a:pPr>
          </a:p>
          <a:p>
            <a:pPr algn="l" defTabSz="457200">
              <a:defRPr sz="1664">
                <a:solidFill>
                  <a:srgbClr val="AA22FF"/>
                </a:solidFill>
                <a:latin typeface="Courier"/>
                <a:ea typeface="Courier"/>
                <a:cs typeface="Courier"/>
                <a:sym typeface="Courier"/>
              </a:defRPr>
            </a:pPr>
            <a:r>
              <a:t>@covariates</a:t>
            </a:r>
            <a:r>
              <a:rPr>
                <a:solidFill>
                  <a:srgbClr val="000000"/>
                </a:solidFill>
              </a:rPr>
              <a:t> sex wt</a:t>
            </a:r>
            <a:endParaRPr>
              <a:solidFill>
                <a:srgbClr val="000000"/>
              </a:solidFill>
            </a:endParaRPr>
          </a:p>
          <a:p>
            <a:pPr algn="l" defTabSz="457200">
              <a:defRPr sz="2080"/>
            </a:pPr>
          </a:p>
          <a:p>
            <a:pPr algn="l" defTabSz="457200">
              <a:defRPr sz="2380"/>
            </a:pPr>
            <a:r>
              <a:t>Specifies the covariate terms from the dataset.</a:t>
            </a:r>
          </a:p>
          <a:p>
            <a:pPr algn="l">
              <a:spcBef>
                <a:spcPts val="4200"/>
              </a:spcBef>
              <a:defRPr sz="3200"/>
            </a:pPr>
          </a:p>
          <a:p>
            <a:pPr algn="l" defTabSz="457200">
              <a:lnSpc>
                <a:spcPts val="3400"/>
              </a:lnSpc>
              <a:defRPr sz="1400">
                <a:ln w="0" cap="flat">
                  <a:solidFill>
                    <a:srgbClr val="BBBBBB"/>
                  </a:solidFill>
                  <a:prstDash val="solid"/>
                  <a:miter lim="400000"/>
                </a:ln>
                <a:solidFill>
                  <a:srgbClr val="BBBBBB"/>
                </a:solidFill>
                <a:latin typeface="Menlo"/>
                <a:ea typeface="Menlo"/>
                <a:cs typeface="Menlo"/>
                <a:sym typeface="Menlo"/>
              </a:defRPr>
            </a:pPr>
          </a:p>
          <a:p>
            <a:pPr algn="l" defTabSz="457200">
              <a:defRPr b="1" sz="2674"/>
            </a:pPr>
            <a:r>
              <a:rPr>
                <a:latin typeface="Courier"/>
                <a:ea typeface="Courier"/>
                <a:cs typeface="Courier"/>
                <a:sym typeface="Courier"/>
              </a:rPr>
              <a:t>@dynamics</a:t>
            </a:r>
            <a:r>
              <a:t>: ODE specification</a:t>
            </a:r>
          </a:p>
          <a:p>
            <a:pPr algn="l" defTabSz="457200">
              <a:defRPr b="1" sz="2674"/>
            </a:pPr>
          </a:p>
          <a:p>
            <a:pPr algn="l" defTabSz="457200">
              <a:defRPr sz="1664">
                <a:solidFill>
                  <a:srgbClr val="AA22FF"/>
                </a:solidFill>
                <a:latin typeface="Courier"/>
                <a:ea typeface="Courier"/>
                <a:cs typeface="Courier"/>
                <a:sym typeface="Courier"/>
              </a:defRPr>
            </a:pPr>
            <a:r>
              <a:t>@dynamics</a:t>
            </a:r>
            <a:r>
              <a:rPr>
                <a:solidFill>
                  <a:srgbClr val="000000"/>
                </a:solidFill>
              </a:rPr>
              <a:t> </a:t>
            </a:r>
            <a:r>
              <a:rPr b="1">
                <a:solidFill>
                  <a:srgbClr val="008000"/>
                </a:solidFill>
              </a:rPr>
              <a:t>begin</a:t>
            </a:r>
            <a:endParaRPr>
              <a:solidFill>
                <a:srgbClr val="000000"/>
              </a:solidFill>
            </a:endParaRPr>
          </a:p>
          <a:p>
            <a:pPr algn="l" defTabSz="457200">
              <a:defRPr sz="1664">
                <a:latin typeface="Courier"/>
                <a:ea typeface="Courier"/>
                <a:cs typeface="Courier"/>
                <a:sym typeface="Courier"/>
              </a:defRPr>
            </a:pPr>
            <a:r>
              <a:t>    dDepot   </a:t>
            </a:r>
            <a:r>
              <a:rPr>
                <a:solidFill>
                  <a:srgbClr val="666666"/>
                </a:solidFill>
              </a:rPr>
              <a:t>=</a:t>
            </a:r>
            <a:r>
              <a:t> </a:t>
            </a:r>
            <a:r>
              <a:rPr>
                <a:solidFill>
                  <a:srgbClr val="666666"/>
                </a:solidFill>
              </a:rPr>
              <a:t>-</a:t>
            </a:r>
            <a:r>
              <a:t>Ka</a:t>
            </a:r>
            <a:r>
              <a:rPr>
                <a:solidFill>
                  <a:srgbClr val="666666"/>
                </a:solidFill>
              </a:rPr>
              <a:t>*</a:t>
            </a:r>
            <a:r>
              <a:t>Depot</a:t>
            </a:r>
          </a:p>
          <a:p>
            <a:pPr algn="l" defTabSz="457200">
              <a:defRPr sz="1664">
                <a:latin typeface="Courier"/>
                <a:ea typeface="Courier"/>
                <a:cs typeface="Courier"/>
                <a:sym typeface="Courier"/>
              </a:defRPr>
            </a:pPr>
            <a:r>
              <a:t>    dCentral </a:t>
            </a:r>
            <a:r>
              <a:rPr>
                <a:solidFill>
                  <a:srgbClr val="666666"/>
                </a:solidFill>
              </a:rPr>
              <a:t>=</a:t>
            </a:r>
            <a:r>
              <a:t>  Ka</a:t>
            </a:r>
            <a:r>
              <a:rPr>
                <a:solidFill>
                  <a:srgbClr val="666666"/>
                </a:solidFill>
              </a:rPr>
              <a:t>*</a:t>
            </a:r>
            <a:r>
              <a:t>Depot </a:t>
            </a:r>
            <a:r>
              <a:rPr>
                <a:solidFill>
                  <a:srgbClr val="666666"/>
                </a:solidFill>
              </a:rPr>
              <a:t>-</a:t>
            </a:r>
            <a:r>
              <a:t> K</a:t>
            </a:r>
            <a:r>
              <a:rPr>
                <a:solidFill>
                  <a:srgbClr val="666666"/>
                </a:solidFill>
              </a:rPr>
              <a:t>*</a:t>
            </a:r>
            <a:r>
              <a:t>Central</a:t>
            </a:r>
          </a:p>
          <a:p>
            <a:pPr algn="l" defTabSz="457200">
              <a:defRPr b="1" sz="1664">
                <a:solidFill>
                  <a:srgbClr val="008000"/>
                </a:solidFill>
                <a:latin typeface="Courier"/>
                <a:ea typeface="Courier"/>
                <a:cs typeface="Courier"/>
                <a:sym typeface="Courier"/>
              </a:defRPr>
            </a:pPr>
            <a:r>
              <a:t>end</a:t>
            </a:r>
          </a:p>
          <a:p>
            <a:pPr algn="l" defTabSz="457200">
              <a:defRPr b="1" sz="1664">
                <a:solidFill>
                  <a:srgbClr val="008000"/>
                </a:solidFill>
                <a:latin typeface="Courier"/>
                <a:ea typeface="Courier"/>
                <a:cs typeface="Courier"/>
                <a:sym typeface="Courier"/>
              </a:defRPr>
            </a:pPr>
            <a:endParaRPr b="0">
              <a:solidFill>
                <a:srgbClr val="000000"/>
              </a:solidFill>
            </a:endParaRPr>
          </a:p>
          <a:p>
            <a:pPr algn="l" defTabSz="457200">
              <a:defRPr sz="2080"/>
            </a:pPr>
          </a:p>
          <a:p>
            <a:pPr algn="l" defTabSz="457200">
              <a:defRPr sz="2080"/>
            </a:pPr>
            <a:r>
              <a:t>Specifies the system of differential equations. Differential variables are declared by having a line defining their derivative.</a:t>
            </a:r>
          </a:p>
          <a:p>
            <a:pPr algn="l" defTabSz="457200">
              <a:defRPr sz="2080"/>
            </a:pPr>
          </a:p>
          <a:p>
            <a:pPr algn="l" defTabSz="457200">
              <a:defRPr sz="2080"/>
            </a:pPr>
            <a:r>
              <a:t>Also provide special cases for known closed-form solutions, e.g.</a:t>
            </a:r>
          </a:p>
          <a:p>
            <a:pPr algn="l" defTabSz="457200">
              <a:defRPr sz="2080"/>
            </a:pPr>
          </a:p>
          <a:p>
            <a:pPr algn="l" defTabSz="457200">
              <a:defRPr sz="1664">
                <a:latin typeface="Courier"/>
                <a:ea typeface="Courier"/>
                <a:cs typeface="Courier"/>
                <a:sym typeface="Courier"/>
              </a:defRPr>
            </a:pPr>
            <a:r>
              <a:rPr>
                <a:solidFill>
                  <a:srgbClr val="AA22FF"/>
                </a:solidFill>
              </a:rPr>
              <a:t>@dynamics</a:t>
            </a:r>
            <a:r>
              <a:t> OneCompartmentModel</a:t>
            </a:r>
          </a:p>
        </p:txBody>
      </p:sp>
      <p:pic>
        <p:nvPicPr>
          <p:cNvPr id="189" name="Screenshot 2019-07-16 at 12.45.36 AM.png" descr="Screenshot 2019-07-16 at 12.45.36 AM.png"/>
          <p:cNvPicPr>
            <a:picLocks noChangeAspect="1"/>
          </p:cNvPicPr>
          <p:nvPr/>
        </p:nvPicPr>
        <p:blipFill>
          <a:blip r:embed="rId2">
            <a:extLst/>
          </a:blip>
          <a:stretch>
            <a:fillRect/>
          </a:stretch>
        </p:blipFill>
        <p:spPr>
          <a:xfrm>
            <a:off x="1271581" y="1816175"/>
            <a:ext cx="3035301" cy="444501"/>
          </a:xfrm>
          <a:prstGeom prst="rect">
            <a:avLst/>
          </a:prstGeom>
          <a:ln w="12700">
            <a:miter lim="400000"/>
          </a:ln>
        </p:spPr>
      </p:pic>
      <p:pic>
        <p:nvPicPr>
          <p:cNvPr id="190" name="Screenshot 2019-07-16 at 12.55.40 AM.png" descr="Screenshot 2019-07-16 at 12.55.40 AM.png"/>
          <p:cNvPicPr>
            <a:picLocks noChangeAspect="1"/>
          </p:cNvPicPr>
          <p:nvPr/>
        </p:nvPicPr>
        <p:blipFill>
          <a:blip r:embed="rId3">
            <a:extLst/>
          </a:blip>
          <a:stretch>
            <a:fillRect/>
          </a:stretch>
        </p:blipFill>
        <p:spPr>
          <a:xfrm>
            <a:off x="1271556" y="7966916"/>
            <a:ext cx="4394201" cy="482601"/>
          </a:xfrm>
          <a:prstGeom prst="rect">
            <a:avLst/>
          </a:prstGeom>
          <a:ln w="12700">
            <a:miter lim="400000"/>
          </a:ln>
        </p:spPr>
      </p:pic>
      <p:pic>
        <p:nvPicPr>
          <p:cNvPr id="191" name="Screenshot 2019-07-16 at 1.08.35 AM.png" descr="Screenshot 2019-07-16 at 1.08.35 AM.png"/>
          <p:cNvPicPr>
            <a:picLocks noChangeAspect="1"/>
          </p:cNvPicPr>
          <p:nvPr/>
        </p:nvPicPr>
        <p:blipFill>
          <a:blip r:embed="rId4">
            <a:extLst/>
          </a:blip>
          <a:stretch>
            <a:fillRect/>
          </a:stretch>
        </p:blipFill>
        <p:spPr>
          <a:xfrm>
            <a:off x="1268687" y="4866592"/>
            <a:ext cx="6359772" cy="146821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itle"/>
          <p:cNvSpPr txBox="1"/>
          <p:nvPr>
            <p:ph type="ctrTitle"/>
          </p:nvPr>
        </p:nvSpPr>
        <p:spPr>
          <a:prstGeom prst="rect">
            <a:avLst/>
          </a:prstGeom>
        </p:spPr>
        <p:txBody>
          <a:bodyPr/>
          <a:lstStyle/>
          <a:p>
            <a:pPr/>
          </a:p>
        </p:txBody>
      </p:sp>
      <p:sp>
        <p:nvSpPr>
          <p:cNvPr id="194" name="@derived: post-processing…"/>
          <p:cNvSpPr txBox="1"/>
          <p:nvPr>
            <p:ph type="subTitle" idx="1"/>
          </p:nvPr>
        </p:nvSpPr>
        <p:spPr>
          <a:xfrm>
            <a:off x="1270000" y="980761"/>
            <a:ext cx="10464800" cy="7792078"/>
          </a:xfrm>
          <a:prstGeom prst="rect">
            <a:avLst/>
          </a:prstGeom>
        </p:spPr>
        <p:txBody>
          <a:bodyPr/>
          <a:lstStyle/>
          <a:p>
            <a:pPr algn="l" defTabSz="457200">
              <a:defRPr b="1" sz="2674"/>
            </a:pPr>
            <a:r>
              <a:rPr>
                <a:latin typeface="Courier"/>
                <a:ea typeface="Courier"/>
                <a:cs typeface="Courier"/>
                <a:sym typeface="Courier"/>
              </a:rPr>
              <a:t>@derived</a:t>
            </a:r>
            <a:r>
              <a:t>: post-processing</a:t>
            </a:r>
          </a:p>
          <a:p>
            <a:pPr algn="l" defTabSz="457200">
              <a:defRPr b="1" sz="2674"/>
            </a:pPr>
          </a:p>
          <a:p>
            <a:pPr algn="l" defTabSz="457200">
              <a:defRPr sz="1664">
                <a:solidFill>
                  <a:srgbClr val="AA22FF"/>
                </a:solidFill>
                <a:latin typeface="Courier"/>
                <a:ea typeface="Courier"/>
                <a:cs typeface="Courier"/>
                <a:sym typeface="Courier"/>
              </a:defRPr>
            </a:pPr>
            <a:r>
              <a:t>@derived</a:t>
            </a:r>
            <a:r>
              <a:rPr>
                <a:solidFill>
                  <a:srgbClr val="000000"/>
                </a:solidFill>
              </a:rPr>
              <a:t> </a:t>
            </a:r>
            <a:r>
              <a:rPr b="1">
                <a:solidFill>
                  <a:srgbClr val="008000"/>
                </a:solidFill>
              </a:rPr>
              <a:t>begin</a:t>
            </a:r>
            <a:endParaRPr>
              <a:solidFill>
                <a:srgbClr val="000000"/>
              </a:solidFill>
            </a:endParaRPr>
          </a:p>
          <a:p>
            <a:pPr algn="l" defTabSz="457200">
              <a:defRPr sz="1664">
                <a:latin typeface="Courier"/>
                <a:ea typeface="Courier"/>
                <a:cs typeface="Courier"/>
                <a:sym typeface="Courier"/>
              </a:defRPr>
            </a:pPr>
            <a:r>
              <a:t>    dv ~ @. Normal(conc,sqrt(conc^2 *Σ.diag[1] + Σ.diag[end])+eps())</a:t>
            </a:r>
          </a:p>
          <a:p>
            <a:pPr algn="l" defTabSz="457200">
              <a:defRPr b="1" sz="1664">
                <a:solidFill>
                  <a:srgbClr val="008000"/>
                </a:solidFill>
                <a:latin typeface="Courier"/>
                <a:ea typeface="Courier"/>
                <a:cs typeface="Courier"/>
                <a:sym typeface="Courier"/>
              </a:defRPr>
            </a:pPr>
            <a:r>
              <a:t>end</a:t>
            </a:r>
          </a:p>
          <a:p>
            <a:pPr algn="l" defTabSz="457200">
              <a:defRPr sz="1200">
                <a:solidFill>
                  <a:srgbClr val="24292E"/>
                </a:solidFill>
                <a:latin typeface="Menlo"/>
                <a:ea typeface="Menlo"/>
                <a:cs typeface="Menlo"/>
                <a:sym typeface="Menlo"/>
              </a:defRPr>
            </a:pPr>
            <a:endParaRPr>
              <a:solidFill>
                <a:srgbClr val="000000"/>
              </a:solidFill>
            </a:endParaRPr>
          </a:p>
          <a:p>
            <a:pPr algn="l" defTabSz="457200">
              <a:defRPr sz="2080"/>
            </a:pPr>
            <a:r>
              <a:t>The derived block specifies variables that can be used for post-processing of results. It can be an continuous distribution shown above or a discrete one like</a:t>
            </a:r>
          </a:p>
          <a:p>
            <a:pPr algn="l" defTabSz="457200">
              <a:defRPr sz="2080"/>
            </a:pPr>
          </a:p>
          <a:p>
            <a:pPr algn="l" defTabSz="457200">
              <a:defRPr sz="1664">
                <a:solidFill>
                  <a:srgbClr val="AA22FF"/>
                </a:solidFill>
                <a:latin typeface="Courier"/>
                <a:ea typeface="Courier"/>
                <a:cs typeface="Courier"/>
                <a:sym typeface="Courier"/>
              </a:defRPr>
            </a:pPr>
            <a:r>
              <a:t>@derived</a:t>
            </a:r>
            <a:r>
              <a:rPr>
                <a:solidFill>
                  <a:srgbClr val="000000"/>
                </a:solidFill>
              </a:rPr>
              <a:t> </a:t>
            </a:r>
            <a:r>
              <a:rPr b="1">
                <a:solidFill>
                  <a:srgbClr val="008000"/>
                </a:solidFill>
              </a:rPr>
              <a:t>begin</a:t>
            </a:r>
            <a:endParaRPr>
              <a:solidFill>
                <a:srgbClr val="000000"/>
              </a:solidFill>
            </a:endParaRPr>
          </a:p>
          <a:p>
            <a:pPr algn="l" defTabSz="457200">
              <a:defRPr sz="1664">
                <a:latin typeface="Courier"/>
                <a:ea typeface="Courier"/>
                <a:cs typeface="Courier"/>
                <a:sym typeface="Courier"/>
              </a:defRPr>
            </a:pPr>
            <a:r>
              <a:t>    </a:t>
            </a:r>
            <a:r>
              <a:t>dv ~ @. </a:t>
            </a:r>
            <a:r>
              <a:rPr>
                <a:ln w="0" cap="flat">
                  <a:solidFill>
                    <a:srgbClr val="E6A1C3"/>
                  </a:solidFill>
                  <a:prstDash val="solid"/>
                  <a:miter lim="400000"/>
                </a:ln>
              </a:rPr>
              <a:t>Poisson</a:t>
            </a:r>
            <a:r>
              <a:t>(baseline</a:t>
            </a:r>
            <a:r>
              <a:rPr>
                <a:ln w="0" cap="flat">
                  <a:solidFill>
                    <a:srgbClr val="D69CD3"/>
                  </a:solidFill>
                  <a:prstDash val="solid"/>
                  <a:miter lim="400000"/>
                </a:ln>
              </a:rPr>
              <a:t>*</a:t>
            </a:r>
            <a:r>
              <a:t>(</a:t>
            </a:r>
            <a:r>
              <a:rPr>
                <a:ln w="0" cap="flat">
                  <a:solidFill>
                    <a:srgbClr val="8CF2F2"/>
                  </a:solidFill>
                  <a:prstDash val="solid"/>
                  <a:miter lim="400000"/>
                </a:ln>
              </a:rPr>
              <a:t>1</a:t>
            </a:r>
            <a:r>
              <a:rPr>
                <a:ln w="0" cap="flat">
                  <a:solidFill>
                    <a:srgbClr val="D69CD3"/>
                  </a:solidFill>
                  <a:prstDash val="solid"/>
                  <a:miter lim="400000"/>
                </a:ln>
              </a:rPr>
              <a:t>-</a:t>
            </a:r>
            <a:r>
              <a:t>dose</a:t>
            </a:r>
            <a:r>
              <a:rPr>
                <a:ln w="0" cap="flat">
                  <a:solidFill>
                    <a:srgbClr val="D69CD3"/>
                  </a:solidFill>
                  <a:prstDash val="solid"/>
                  <a:miter lim="400000"/>
                </a:ln>
              </a:rPr>
              <a:t>/</a:t>
            </a:r>
            <a:r>
              <a:t>(dose </a:t>
            </a:r>
            <a:r>
              <a:rPr>
                <a:ln w="0" cap="flat">
                  <a:solidFill>
                    <a:srgbClr val="D69CD3"/>
                  </a:solidFill>
                  <a:prstDash val="solid"/>
                  <a:miter lim="400000"/>
                </a:ln>
              </a:rPr>
              <a:t>+</a:t>
            </a:r>
            <a:r>
              <a:t> d50)))</a:t>
            </a:r>
          </a:p>
          <a:p>
            <a:pPr algn="l" defTabSz="457200">
              <a:defRPr b="1" sz="1664">
                <a:solidFill>
                  <a:srgbClr val="008000"/>
                </a:solidFill>
                <a:latin typeface="Courier"/>
                <a:ea typeface="Courier"/>
                <a:cs typeface="Courier"/>
                <a:sym typeface="Courier"/>
              </a:defRPr>
            </a:pPr>
            <a:r>
              <a:t>end</a:t>
            </a: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a:p>
            <a:pPr algn="l" defTabSz="457200">
              <a:defRPr sz="2080"/>
            </a:pPr>
          </a:p>
        </p:txBody>
      </p:sp>
      <p:pic>
        <p:nvPicPr>
          <p:cNvPr id="195" name="Screenshot 2019-07-16 at 1.23.10 AM.png" descr="Screenshot 2019-07-16 at 1.23.10 AM.png"/>
          <p:cNvPicPr>
            <a:picLocks noChangeAspect="1"/>
          </p:cNvPicPr>
          <p:nvPr/>
        </p:nvPicPr>
        <p:blipFill>
          <a:blip r:embed="rId3">
            <a:extLst/>
          </a:blip>
          <a:stretch>
            <a:fillRect/>
          </a:stretch>
        </p:blipFill>
        <p:spPr>
          <a:xfrm>
            <a:off x="1260368" y="1626132"/>
            <a:ext cx="9880645" cy="1019853"/>
          </a:xfrm>
          <a:prstGeom prst="rect">
            <a:avLst/>
          </a:prstGeom>
          <a:ln w="12700">
            <a:miter lim="400000"/>
          </a:ln>
        </p:spPr>
      </p:pic>
      <p:pic>
        <p:nvPicPr>
          <p:cNvPr id="196" name="Screenshot 2019-07-16 at 1.27.42 AM.png" descr="Screenshot 2019-07-16 at 1.27.42 AM.png"/>
          <p:cNvPicPr>
            <a:picLocks noChangeAspect="1"/>
          </p:cNvPicPr>
          <p:nvPr/>
        </p:nvPicPr>
        <p:blipFill>
          <a:blip r:embed="rId4">
            <a:extLst/>
          </a:blip>
          <a:stretch>
            <a:fillRect/>
          </a:stretch>
        </p:blipFill>
        <p:spPr>
          <a:xfrm>
            <a:off x="1271229" y="3697983"/>
            <a:ext cx="7048501" cy="9271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workflow.png" descr="workflow.png"/>
          <p:cNvPicPr>
            <a:picLocks noChangeAspect="1"/>
          </p:cNvPicPr>
          <p:nvPr/>
        </p:nvPicPr>
        <p:blipFill>
          <a:blip r:embed="rId3">
            <a:extLst/>
          </a:blip>
          <a:stretch>
            <a:fillRect/>
          </a:stretch>
        </p:blipFill>
        <p:spPr>
          <a:xfrm>
            <a:off x="0" y="834767"/>
            <a:ext cx="13004801" cy="8084066"/>
          </a:xfrm>
          <a:prstGeom prst="rect">
            <a:avLst/>
          </a:prstGeom>
          <a:ln w="12700">
            <a:miter lim="400000"/>
          </a:ln>
        </p:spPr>
      </p:pic>
      <p:sp>
        <p:nvSpPr>
          <p:cNvPr id="202" name="Connection Line"/>
          <p:cNvSpPr/>
          <p:nvPr/>
        </p:nvSpPr>
        <p:spPr>
          <a:xfrm>
            <a:off x="2373376" y="4276657"/>
            <a:ext cx="660138" cy="2819552"/>
          </a:xfrm>
          <a:custGeom>
            <a:avLst/>
            <a:gdLst/>
            <a:ahLst/>
            <a:cxnLst>
              <a:cxn ang="0">
                <a:pos x="wd2" y="hd2"/>
              </a:cxn>
              <a:cxn ang="5400000">
                <a:pos x="wd2" y="hd2"/>
              </a:cxn>
              <a:cxn ang="10800000">
                <a:pos x="wd2" y="hd2"/>
              </a:cxn>
              <a:cxn ang="16200000">
                <a:pos x="wd2" y="hd2"/>
              </a:cxn>
            </a:cxnLst>
            <a:rect l="0" t="0" r="r" b="b"/>
            <a:pathLst>
              <a:path w="16357" h="21600" fill="norm" stroke="1" extrusionOk="0">
                <a:moveTo>
                  <a:pt x="10568" y="21600"/>
                </a:moveTo>
                <a:cubicBezTo>
                  <a:pt x="-5243" y="13946"/>
                  <a:pt x="-3313" y="6746"/>
                  <a:pt x="16357" y="0"/>
                </a:cubicBezTo>
              </a:path>
            </a:pathLst>
          </a:custGeom>
          <a:ln w="44450">
            <a:solidFill>
              <a:srgbClr val="000000"/>
            </a:solidFill>
            <a:custDash>
              <a:ds d="200000" sp="200000"/>
            </a:custDash>
            <a:miter lim="400000"/>
            <a:tailEnd type="triangle"/>
          </a:ln>
        </p:spPr>
        <p:txBody>
          <a:bodyP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efine the model…"/>
          <p:cNvSpPr txBox="1"/>
          <p:nvPr>
            <p:ph type="subTitle" idx="1"/>
          </p:nvPr>
        </p:nvSpPr>
        <p:spPr>
          <a:xfrm>
            <a:off x="2920272" y="94606"/>
            <a:ext cx="7164256" cy="9307377"/>
          </a:xfrm>
          <a:prstGeom prst="rect">
            <a:avLst/>
          </a:prstGeom>
        </p:spPr>
        <p:txBody>
          <a:bodyPr/>
          <a:lstStyle/>
          <a:p>
            <a:pPr defTabSz="385572">
              <a:defRPr sz="5280">
                <a:latin typeface="+mn-lt"/>
                <a:ea typeface="+mn-ea"/>
                <a:cs typeface="+mn-cs"/>
                <a:sym typeface="Helvetica Neue Medium"/>
              </a:defRPr>
            </a:pPr>
            <a:r>
              <a:t>D</a:t>
            </a:r>
            <a:r>
              <a:rPr>
                <a:ln w="0" cap="flat">
                  <a:solidFill>
                    <a:srgbClr val="BBBBBB"/>
                  </a:solidFill>
                  <a:prstDash val="solid"/>
                  <a:miter lim="400000"/>
                </a:ln>
              </a:rPr>
              <a:t>efine the model</a:t>
            </a:r>
          </a:p>
          <a:p>
            <a:pPr algn="l" defTabSz="914400">
              <a:tabLst>
                <a:tab pos="228600" algn="l"/>
                <a:tab pos="457200" algn="l"/>
                <a:tab pos="698500" algn="l"/>
                <a:tab pos="927100" algn="l"/>
                <a:tab pos="1168400" algn="l"/>
                <a:tab pos="1397000" algn="l"/>
                <a:tab pos="1638300" algn="l"/>
                <a:tab pos="1866900" algn="l"/>
                <a:tab pos="2108200" algn="l"/>
                <a:tab pos="2336800" algn="l"/>
                <a:tab pos="2578100" algn="l"/>
                <a:tab pos="2806700" algn="l"/>
              </a:tabLst>
              <a:defRPr sz="924">
                <a:solidFill>
                  <a:srgbClr val="F4F4F4"/>
                </a:solidFill>
                <a:latin typeface="Monaco"/>
                <a:ea typeface="Monaco"/>
                <a:cs typeface="Monaco"/>
                <a:sym typeface="Monaco"/>
              </a:defRPr>
            </a:p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m_diffeq </a:t>
            </a:r>
            <a:r>
              <a:rPr>
                <a:ln w="0" cap="flat">
                  <a:solidFill>
                    <a:srgbClr val="D69CD3"/>
                  </a:solidFill>
                  <a:prstDash val="solid"/>
                  <a:miter lim="400000"/>
                </a:ln>
                <a:solidFill>
                  <a:srgbClr val="D69CD3"/>
                </a:solidFill>
              </a:rPr>
              <a:t>=</a:t>
            </a:r>
            <a:r>
              <a:t> </a:t>
            </a:r>
            <a:r>
              <a:rPr>
                <a:ln w="0" cap="flat">
                  <a:solidFill>
                    <a:srgbClr val="E6A1C3"/>
                  </a:solidFill>
                  <a:prstDash val="solid"/>
                  <a:miter lim="400000"/>
                </a:ln>
                <a:solidFill>
                  <a:srgbClr val="E6A1C3"/>
                </a:solidFill>
              </a:rPr>
              <a:t>@model</a:t>
            </a:r>
            <a:r>
              <a:t> </a:t>
            </a:r>
            <a:r>
              <a:rPr>
                <a:ln w="0" cap="flat">
                  <a:solidFill>
                    <a:srgbClr val="7ACCAD"/>
                  </a:solidFill>
                  <a:prstDash val="solid"/>
                  <a:miter lim="400000"/>
                </a:ln>
                <a:solidFill>
                  <a:srgbClr val="7ACCAD"/>
                </a:solidFill>
              </a:rPr>
              <a:t>begin</a:t>
            </a: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a:t>
            </a:r>
            <a:r>
              <a:t>@param</a:t>
            </a:r>
            <a:r>
              <a:rPr>
                <a:ln w="0" cap="flat">
                  <a:solidFill>
                    <a:srgbClr val="BBBBBB"/>
                  </a:solidFill>
                  <a:prstDash val="solid"/>
                  <a:miter lim="400000"/>
                </a:ln>
                <a:solidFill>
                  <a:srgbClr val="BBBBBB"/>
                </a:solidFill>
              </a:rPr>
              <a:t>   </a:t>
            </a:r>
            <a:r>
              <a:rPr>
                <a:ln w="0" cap="flat">
                  <a:solidFill>
                    <a:srgbClr val="7ACCAD"/>
                  </a:solidFill>
                  <a:prstDash val="solid"/>
                  <a:miter lim="400000"/>
                </a:ln>
                <a:solidFill>
                  <a:srgbClr val="7ACCAD"/>
                </a:solidFill>
              </a:rPr>
              <a:t>begin</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θ ∈ </a:t>
            </a:r>
            <a:r>
              <a:t>VectorDomain</a:t>
            </a:r>
            <a:r>
              <a:rPr>
                <a:ln w="0" cap="flat">
                  <a:solidFill>
                    <a:srgbClr val="BBBBBB"/>
                  </a:solidFill>
                  <a:prstDash val="solid"/>
                  <a:miter lim="400000"/>
                </a:ln>
                <a:solidFill>
                  <a:srgbClr val="BBBBBB"/>
                </a:solidFill>
              </a:rPr>
              <a:t>(</a:t>
            </a:r>
            <a:r>
              <a:rPr>
                <a:ln w="0" cap="flat">
                  <a:solidFill>
                    <a:srgbClr val="8CF2F2"/>
                  </a:solidFill>
                  <a:prstDash val="solid"/>
                  <a:miter lim="400000"/>
                </a:ln>
                <a:solidFill>
                  <a:srgbClr val="8CF2F2"/>
                </a:solidFill>
              </a:rPr>
              <a:t>7</a:t>
            </a:r>
            <a:r>
              <a:rPr>
                <a:ln w="0" cap="flat">
                  <a:solidFill>
                    <a:srgbClr val="BBBBBB"/>
                  </a:solidFill>
                  <a:prstDash val="solid"/>
                  <a:miter lim="400000"/>
                </a:ln>
                <a:solidFill>
                  <a:srgbClr val="BBBBBB"/>
                </a:solidFill>
              </a:rPr>
              <a:t>, lower</a:t>
            </a:r>
            <a:r>
              <a:rPr>
                <a:ln w="0" cap="flat">
                  <a:solidFill>
                    <a:srgbClr val="D69CD3"/>
                  </a:solidFill>
                  <a:prstDash val="solid"/>
                  <a:miter lim="400000"/>
                </a:ln>
                <a:solidFill>
                  <a:srgbClr val="D69CD3"/>
                </a:solidFill>
              </a:rPr>
              <a:t>=</a:t>
            </a:r>
            <a:r>
              <a:t>zeros</a:t>
            </a:r>
            <a:r>
              <a:rPr>
                <a:ln w="0" cap="flat">
                  <a:solidFill>
                    <a:srgbClr val="BBBBBB"/>
                  </a:solidFill>
                  <a:prstDash val="solid"/>
                  <a:miter lim="400000"/>
                </a:ln>
                <a:solidFill>
                  <a:srgbClr val="BBBBBB"/>
                </a:solidFill>
              </a:rPr>
              <a:t>(</a:t>
            </a:r>
            <a:r>
              <a:rPr>
                <a:ln w="0" cap="flat">
                  <a:solidFill>
                    <a:srgbClr val="8CF2F2"/>
                  </a:solidFill>
                  <a:prstDash val="solid"/>
                  <a:miter lim="400000"/>
                </a:ln>
                <a:solidFill>
                  <a:srgbClr val="8CF2F2"/>
                </a:solidFill>
              </a:rPr>
              <a:t>7</a:t>
            </a:r>
            <a:r>
              <a:rPr>
                <a:ln w="0" cap="flat">
                  <a:solidFill>
                    <a:srgbClr val="BBBBBB"/>
                  </a:solidFill>
                  <a:prstDash val="solid"/>
                  <a:miter lim="400000"/>
                </a:ln>
                <a:solidFill>
                  <a:srgbClr val="BBBBBB"/>
                </a:solidFill>
              </a:rPr>
              <a:t>), init</a:t>
            </a:r>
            <a:r>
              <a:rPr>
                <a:ln w="0" cap="flat">
                  <a:solidFill>
                    <a:srgbClr val="D69CD3"/>
                  </a:solidFill>
                  <a:prstDash val="solid"/>
                  <a:miter lim="400000"/>
                </a:ln>
                <a:solidFill>
                  <a:srgbClr val="D69CD3"/>
                </a:solidFill>
              </a:rPr>
              <a:t>=</a:t>
            </a:r>
            <a:r>
              <a:t>ones</a:t>
            </a:r>
            <a:r>
              <a:rPr>
                <a:ln w="0" cap="flat">
                  <a:solidFill>
                    <a:srgbClr val="BBBBBB"/>
                  </a:solidFill>
                  <a:prstDash val="solid"/>
                  <a:miter lim="400000"/>
                </a:ln>
                <a:solidFill>
                  <a:srgbClr val="BBBBBB"/>
                </a:solidFill>
              </a:rPr>
              <a:t>(</a:t>
            </a:r>
            <a:r>
              <a:rPr>
                <a:ln w="0" cap="flat">
                  <a:solidFill>
                    <a:srgbClr val="8CF2F2"/>
                  </a:solidFill>
                  <a:prstDash val="solid"/>
                  <a:miter lim="400000"/>
                </a:ln>
                <a:solidFill>
                  <a:srgbClr val="8CF2F2"/>
                </a:solidFill>
              </a:rPr>
              <a:t>7</a:t>
            </a:r>
            <a:r>
              <a:rPr>
                <a:ln w="0" cap="flat">
                  <a:solidFill>
                    <a:srgbClr val="BBBBBB"/>
                  </a:solidFill>
                  <a:prstDash val="solid"/>
                  <a:miter lim="400000"/>
                </a:ln>
                <a:solidFill>
                  <a:srgbClr val="BBBBBB"/>
                </a:solidFill>
              </a:rPr>
              <a:t>))</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Ω ∈ </a:t>
            </a:r>
            <a:r>
              <a:t>PDiagDomain</a:t>
            </a:r>
            <a:r>
              <a:rPr>
                <a:ln w="0" cap="flat">
                  <a:solidFill>
                    <a:srgbClr val="BBBBBB"/>
                  </a:solidFill>
                  <a:prstDash val="solid"/>
                  <a:miter lim="400000"/>
                </a:ln>
                <a:solidFill>
                  <a:srgbClr val="BBBBBB"/>
                </a:solidFill>
              </a:rPr>
              <a:t>(</a:t>
            </a:r>
            <a:r>
              <a:rPr>
                <a:ln w="0" cap="flat">
                  <a:solidFill>
                    <a:srgbClr val="8CF2F2"/>
                  </a:solidFill>
                  <a:prstDash val="solid"/>
                  <a:miter lim="400000"/>
                </a:ln>
                <a:solidFill>
                  <a:srgbClr val="8CF2F2"/>
                </a:solidFill>
              </a:rPr>
              <a:t>2</a:t>
            </a:r>
            <a:r>
              <a:rPr>
                <a:ln w="0" cap="flat">
                  <a:solidFill>
                    <a:srgbClr val="BBBBBB"/>
                  </a:solidFill>
                  <a:prstDash val="solid"/>
                  <a:miter lim="400000"/>
                </a:ln>
                <a:solidFill>
                  <a:srgbClr val="BBBBBB"/>
                </a:solidFill>
              </a:rPr>
              <a:t>)</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σ_prop ∈ </a:t>
            </a:r>
            <a:r>
              <a:rPr>
                <a:ln w="0" cap="flat">
                  <a:solidFill>
                    <a:srgbClr val="E6A1C3"/>
                  </a:solidFill>
                  <a:prstDash val="solid"/>
                  <a:miter lim="400000"/>
                </a:ln>
                <a:solidFill>
                  <a:srgbClr val="E6A1C3"/>
                </a:solidFill>
              </a:rPr>
              <a:t>RealDomain</a:t>
            </a:r>
            <a:r>
              <a:t>(init</a:t>
            </a:r>
            <a:r>
              <a:rPr>
                <a:ln w="0" cap="flat">
                  <a:solidFill>
                    <a:srgbClr val="D69CD3"/>
                  </a:solidFill>
                  <a:prstDash val="solid"/>
                  <a:miter lim="400000"/>
                </a:ln>
                <a:solidFill>
                  <a:srgbClr val="D69CD3"/>
                </a:solidFill>
              </a:rPr>
              <a:t>=</a:t>
            </a:r>
            <a:r>
              <a:rPr>
                <a:ln w="0" cap="flat">
                  <a:solidFill>
                    <a:srgbClr val="8CF2F2"/>
                  </a:solidFill>
                  <a:prstDash val="solid"/>
                  <a:miter lim="400000"/>
                </a:ln>
                <a:solidFill>
                  <a:srgbClr val="8CF2F2"/>
                </a:solidFill>
              </a:rPr>
              <a:t>0.1</a:t>
            </a:r>
            <a:r>
              <a:t>)</a:t>
            </a: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rPr>
                <a:ln w="0" cap="flat">
                  <a:solidFill>
                    <a:srgbClr val="BBBBBB"/>
                  </a:solidFill>
                  <a:prstDash val="solid"/>
                  <a:miter lim="400000"/>
                </a:ln>
                <a:solidFill>
                  <a:srgbClr val="BBBBBB"/>
                </a:solidFill>
              </a:rPr>
              <a:t>  </a:t>
            </a:r>
            <a:r>
              <a:t>end</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a:t>
            </a:r>
            <a:r>
              <a:t>@random</a:t>
            </a:r>
            <a:r>
              <a:rPr>
                <a:ln w="0" cap="flat">
                  <a:solidFill>
                    <a:srgbClr val="BBBBBB"/>
                  </a:solidFill>
                  <a:prstDash val="solid"/>
                  <a:miter lim="400000"/>
                </a:ln>
                <a:solidFill>
                  <a:srgbClr val="BBBBBB"/>
                </a:solidFill>
              </a:rPr>
              <a:t> </a:t>
            </a:r>
            <a:r>
              <a:rPr>
                <a:ln w="0" cap="flat">
                  <a:solidFill>
                    <a:srgbClr val="7ACCAD"/>
                  </a:solidFill>
                  <a:prstDash val="solid"/>
                  <a:miter lim="400000"/>
                </a:ln>
                <a:solidFill>
                  <a:srgbClr val="7ACCAD"/>
                </a:solidFill>
              </a:rPr>
              <a:t>begin</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η </a:t>
            </a:r>
            <a:r>
              <a:rPr>
                <a:ln w="0" cap="flat">
                  <a:solidFill>
                    <a:srgbClr val="D69CD3"/>
                  </a:solidFill>
                  <a:prstDash val="solid"/>
                  <a:miter lim="400000"/>
                </a:ln>
                <a:solidFill>
                  <a:srgbClr val="D69CD3"/>
                </a:solidFill>
              </a:rPr>
              <a:t>~</a:t>
            </a:r>
            <a:r>
              <a:rPr>
                <a:ln w="0" cap="flat">
                  <a:solidFill>
                    <a:srgbClr val="BBBBBB"/>
                  </a:solidFill>
                  <a:prstDash val="solid"/>
                  <a:miter lim="400000"/>
                </a:ln>
                <a:solidFill>
                  <a:srgbClr val="BBBBBB"/>
                </a:solidFill>
              </a:rPr>
              <a:t> </a:t>
            </a:r>
            <a:r>
              <a:t>MvNormal</a:t>
            </a:r>
            <a:r>
              <a:rPr>
                <a:ln w="0" cap="flat">
                  <a:solidFill>
                    <a:srgbClr val="BBBBBB"/>
                  </a:solidFill>
                  <a:prstDash val="solid"/>
                  <a:miter lim="400000"/>
                </a:ln>
                <a:solidFill>
                  <a:srgbClr val="BBBBBB"/>
                </a:solidFill>
              </a:rPr>
              <a:t>(Ω)</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rPr>
                <a:ln w="0" cap="flat">
                  <a:solidFill>
                    <a:srgbClr val="BBBBBB"/>
                  </a:solidFill>
                  <a:prstDash val="solid"/>
                  <a:miter lim="400000"/>
                </a:ln>
                <a:solidFill>
                  <a:srgbClr val="BBBBBB"/>
                </a:solidFill>
              </a:rPr>
              <a:t>  </a:t>
            </a:r>
            <a:r>
              <a:t>end</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rPr>
                <a:ln w="0" cap="flat">
                  <a:solidFill>
                    <a:srgbClr val="BBBBBB"/>
                  </a:solidFill>
                  <a:prstDash val="solid"/>
                  <a:miter lim="400000"/>
                </a:ln>
                <a:solidFill>
                  <a:srgbClr val="BBBBBB"/>
                </a:solidFill>
              </a:rPr>
              <a:t>  </a:t>
            </a:r>
            <a:r>
              <a:rPr>
                <a:ln w="0" cap="flat">
                  <a:solidFill>
                    <a:srgbClr val="E6A1C3"/>
                  </a:solidFill>
                  <a:prstDash val="solid"/>
                  <a:miter lim="400000"/>
                </a:ln>
                <a:solidFill>
                  <a:srgbClr val="E6A1C3"/>
                </a:solidFill>
              </a:rPr>
              <a:t>@pre</a:t>
            </a:r>
            <a:r>
              <a:rPr>
                <a:ln w="0" cap="flat">
                  <a:solidFill>
                    <a:srgbClr val="BBBBBB"/>
                  </a:solidFill>
                  <a:prstDash val="solid"/>
                  <a:miter lim="400000"/>
                </a:ln>
                <a:solidFill>
                  <a:srgbClr val="BBBBBB"/>
                </a:solidFill>
              </a:rPr>
              <a:t> </a:t>
            </a:r>
            <a:r>
              <a:t>begin</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Ka </a:t>
            </a:r>
            <a:r>
              <a:rPr>
                <a:ln w="0" cap="flat">
                  <a:solidFill>
                    <a:srgbClr val="D69CD3"/>
                  </a:solidFill>
                  <a:prstDash val="solid"/>
                  <a:miter lim="400000"/>
                </a:ln>
                <a:solidFill>
                  <a:srgbClr val="D69CD3"/>
                </a:solidFill>
              </a:rPr>
              <a:t>=</a:t>
            </a:r>
            <a:r>
              <a:t> θ[</a:t>
            </a:r>
            <a:r>
              <a:rPr>
                <a:ln w="0" cap="flat">
                  <a:solidFill>
                    <a:srgbClr val="8CF2F2"/>
                  </a:solidFill>
                  <a:prstDash val="solid"/>
                  <a:miter lim="400000"/>
                </a:ln>
                <a:solidFill>
                  <a:srgbClr val="8CF2F2"/>
                </a:solidFill>
              </a:rPr>
              <a:t>1</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TVCL </a:t>
            </a:r>
            <a:r>
              <a:rPr>
                <a:ln w="0" cap="flat">
                  <a:solidFill>
                    <a:srgbClr val="D69CD3"/>
                  </a:solidFill>
                  <a:prstDash val="solid"/>
                  <a:miter lim="400000"/>
                </a:ln>
                <a:solidFill>
                  <a:srgbClr val="D69CD3"/>
                </a:solidFill>
              </a:rPr>
              <a:t>=</a:t>
            </a:r>
            <a:r>
              <a:t> isPM </a:t>
            </a:r>
            <a:r>
              <a:rPr>
                <a:ln w="0" cap="flat">
                  <a:solidFill>
                    <a:srgbClr val="D69CD3"/>
                  </a:solidFill>
                  <a:prstDash val="solid"/>
                  <a:miter lim="400000"/>
                </a:ln>
                <a:solidFill>
                  <a:srgbClr val="D69CD3"/>
                </a:solidFill>
              </a:rPr>
              <a:t>==</a:t>
            </a:r>
            <a:r>
              <a:t> </a:t>
            </a:r>
            <a:r>
              <a:rPr>
                <a:ln w="0" cap="flat">
                  <a:solidFill>
                    <a:srgbClr val="8CF28C"/>
                  </a:solidFill>
                  <a:prstDash val="solid"/>
                  <a:miter lim="400000"/>
                </a:ln>
                <a:solidFill>
                  <a:srgbClr val="8CF28C"/>
                </a:solidFill>
              </a:rPr>
              <a:t>"</a:t>
            </a:r>
            <a:r>
              <a:rPr>
                <a:ln w="0" cap="flat">
                  <a:solidFill>
                    <a:srgbClr val="AFFAAF"/>
                  </a:solidFill>
                  <a:prstDash val="solid"/>
                  <a:miter lim="400000"/>
                </a:ln>
                <a:solidFill>
                  <a:srgbClr val="AFFAAF"/>
                </a:solidFill>
              </a:rPr>
              <a:t>yes</a:t>
            </a:r>
            <a:r>
              <a:rPr>
                <a:ln w="0" cap="flat">
                  <a:solidFill>
                    <a:srgbClr val="8CF28C"/>
                  </a:solidFill>
                  <a:prstDash val="solid"/>
                  <a:miter lim="400000"/>
                </a:ln>
                <a:solidFill>
                  <a:srgbClr val="8CF28C"/>
                </a:solidFill>
              </a:rPr>
              <a:t>"</a:t>
            </a:r>
            <a:r>
              <a:t> ? θ[</a:t>
            </a:r>
            <a:r>
              <a:rPr>
                <a:ln w="0" cap="flat">
                  <a:solidFill>
                    <a:srgbClr val="8CF2F2"/>
                  </a:solidFill>
                  <a:prstDash val="solid"/>
                  <a:miter lim="400000"/>
                </a:ln>
                <a:solidFill>
                  <a:srgbClr val="8CF2F2"/>
                </a:solidFill>
              </a:rPr>
              <a:t>2</a:t>
            </a:r>
            <a:r>
              <a:t>] : θ[</a:t>
            </a:r>
            <a:r>
              <a:rPr>
                <a:ln w="0" cap="flat">
                  <a:solidFill>
                    <a:srgbClr val="8CF2F2"/>
                  </a:solidFill>
                  <a:prstDash val="solid"/>
                  <a:miter lim="400000"/>
                </a:ln>
                <a:solidFill>
                  <a:srgbClr val="8CF2F2"/>
                </a:solidFill>
              </a:rPr>
              <a:t>2</a:t>
            </a:r>
            <a:r>
              <a:t>]</a:t>
            </a:r>
            <a:r>
              <a:rPr>
                <a:ln w="0" cap="flat">
                  <a:solidFill>
                    <a:srgbClr val="D69CD3"/>
                  </a:solidFill>
                  <a:prstDash val="solid"/>
                  <a:miter lim="400000"/>
                </a:ln>
                <a:solidFill>
                  <a:srgbClr val="D69CD3"/>
                </a:solidFill>
              </a:rPr>
              <a:t>*</a:t>
            </a:r>
            <a:r>
              <a:t>θ[</a:t>
            </a:r>
            <a:r>
              <a:rPr>
                <a:ln w="0" cap="flat">
                  <a:solidFill>
                    <a:srgbClr val="8CF2F2"/>
                  </a:solidFill>
                  <a:prstDash val="solid"/>
                  <a:miter lim="400000"/>
                </a:ln>
                <a:solidFill>
                  <a:srgbClr val="8CF2F2"/>
                </a:solidFill>
              </a:rPr>
              <a:t>6</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CL </a:t>
            </a:r>
            <a:r>
              <a:rPr>
                <a:ln w="0" cap="flat">
                  <a:solidFill>
                    <a:srgbClr val="D69CD3"/>
                  </a:solidFill>
                  <a:prstDash val="solid"/>
                  <a:miter lim="400000"/>
                </a:ln>
                <a:solidFill>
                  <a:srgbClr val="D69CD3"/>
                </a:solidFill>
              </a:rPr>
              <a:t>=</a:t>
            </a:r>
            <a:r>
              <a:t> TVCL</a:t>
            </a:r>
            <a:r>
              <a:rPr>
                <a:ln w="0" cap="flat">
                  <a:solidFill>
                    <a:srgbClr val="D69CD3"/>
                  </a:solidFill>
                  <a:prstDash val="solid"/>
                  <a:miter lim="400000"/>
                </a:ln>
                <a:solidFill>
                  <a:srgbClr val="D69CD3"/>
                </a:solidFill>
              </a:rPr>
              <a:t>*</a:t>
            </a:r>
            <a:r>
              <a:rPr>
                <a:ln w="0" cap="flat">
                  <a:solidFill>
                    <a:srgbClr val="E6A1C3"/>
                  </a:solidFill>
                  <a:prstDash val="solid"/>
                  <a:miter lim="400000"/>
                </a:ln>
                <a:solidFill>
                  <a:srgbClr val="E6A1C3"/>
                </a:solidFill>
              </a:rPr>
              <a:t>exp</a:t>
            </a:r>
            <a:r>
              <a:t>(η[</a:t>
            </a:r>
            <a:r>
              <a:rPr>
                <a:ln w="0" cap="flat">
                  <a:solidFill>
                    <a:srgbClr val="8CF2F2"/>
                  </a:solidFill>
                  <a:prstDash val="solid"/>
                  <a:miter lim="400000"/>
                </a:ln>
                <a:solidFill>
                  <a:srgbClr val="8CF2F2"/>
                </a:solidFill>
              </a:rPr>
              <a:t>1</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V  </a:t>
            </a:r>
            <a:r>
              <a:rPr>
                <a:ln w="0" cap="flat">
                  <a:solidFill>
                    <a:srgbClr val="D69CD3"/>
                  </a:solidFill>
                  <a:prstDash val="solid"/>
                  <a:miter lim="400000"/>
                </a:ln>
                <a:solidFill>
                  <a:srgbClr val="D69CD3"/>
                </a:solidFill>
              </a:rPr>
              <a:t>=</a:t>
            </a:r>
            <a:r>
              <a:t> θ[</a:t>
            </a:r>
            <a:r>
              <a:rPr>
                <a:ln w="0" cap="flat">
                  <a:solidFill>
                    <a:srgbClr val="8CF2F2"/>
                  </a:solidFill>
                  <a:prstDash val="solid"/>
                  <a:miter lim="400000"/>
                </a:ln>
                <a:solidFill>
                  <a:srgbClr val="8CF2F2"/>
                </a:solidFill>
              </a:rPr>
              <a:t>3</a:t>
            </a:r>
            <a:r>
              <a:t>]</a:t>
            </a:r>
            <a:r>
              <a:rPr>
                <a:ln w="0" cap="flat">
                  <a:solidFill>
                    <a:srgbClr val="D69CD3"/>
                  </a:solidFill>
                  <a:prstDash val="solid"/>
                  <a:miter lim="400000"/>
                </a:ln>
                <a:solidFill>
                  <a:srgbClr val="D69CD3"/>
                </a:solidFill>
              </a:rPr>
              <a:t>*</a:t>
            </a:r>
            <a:r>
              <a:rPr>
                <a:ln w="0" cap="flat">
                  <a:solidFill>
                    <a:srgbClr val="E6A1C3"/>
                  </a:solidFill>
                  <a:prstDash val="solid"/>
                  <a:miter lim="400000"/>
                </a:ln>
                <a:solidFill>
                  <a:srgbClr val="E6A1C3"/>
                </a:solidFill>
              </a:rPr>
              <a:t>exp</a:t>
            </a:r>
            <a:r>
              <a:t>(η[</a:t>
            </a:r>
            <a:r>
              <a:rPr>
                <a:ln w="0" cap="flat">
                  <a:solidFill>
                    <a:srgbClr val="8CF2F2"/>
                  </a:solidFill>
                  <a:prstDash val="solid"/>
                  <a:miter lim="400000"/>
                </a:ln>
                <a:solidFill>
                  <a:srgbClr val="8CF2F2"/>
                </a:solidFill>
              </a:rPr>
              <a:t>2</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lags </a:t>
            </a:r>
            <a:r>
              <a:rPr>
                <a:ln w="0" cap="flat">
                  <a:solidFill>
                    <a:srgbClr val="D69CD3"/>
                  </a:solidFill>
                  <a:prstDash val="solid"/>
                  <a:miter lim="400000"/>
                </a:ln>
                <a:solidFill>
                  <a:srgbClr val="D69CD3"/>
                </a:solidFill>
              </a:rPr>
              <a:t>=</a:t>
            </a:r>
            <a:r>
              <a:t> [</a:t>
            </a:r>
            <a:r>
              <a:rPr>
                <a:ln w="0" cap="flat">
                  <a:solidFill>
                    <a:srgbClr val="8CF2F2"/>
                  </a:solidFill>
                  <a:prstDash val="solid"/>
                  <a:miter lim="400000"/>
                </a:ln>
                <a:solidFill>
                  <a:srgbClr val="8CF2F2"/>
                </a:solidFill>
              </a:rPr>
              <a:t>0</a:t>
            </a:r>
            <a:r>
              <a:t>,θ[</a:t>
            </a:r>
            <a:r>
              <a:rPr>
                <a:ln w="0" cap="flat">
                  <a:solidFill>
                    <a:srgbClr val="8CF2F2"/>
                  </a:solidFill>
                  <a:prstDash val="solid"/>
                  <a:miter lim="400000"/>
                </a:ln>
                <a:solidFill>
                  <a:srgbClr val="8CF2F2"/>
                </a:solidFill>
              </a:rPr>
              <a:t>4</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bioav </a:t>
            </a:r>
            <a:r>
              <a:rPr>
                <a:ln w="0" cap="flat">
                  <a:solidFill>
                    <a:srgbClr val="D69CD3"/>
                  </a:solidFill>
                  <a:prstDash val="solid"/>
                  <a:miter lim="400000"/>
                </a:ln>
                <a:solidFill>
                  <a:srgbClr val="D69CD3"/>
                </a:solidFill>
              </a:rPr>
              <a:t>=</a:t>
            </a:r>
            <a:r>
              <a:t> [</a:t>
            </a:r>
            <a:r>
              <a:rPr>
                <a:ln w="0" cap="flat">
                  <a:solidFill>
                    <a:srgbClr val="8CF2F2"/>
                  </a:solidFill>
                  <a:prstDash val="solid"/>
                  <a:miter lim="400000"/>
                </a:ln>
                <a:solidFill>
                  <a:srgbClr val="8CF2F2"/>
                </a:solidFill>
              </a:rPr>
              <a:t>1</a:t>
            </a:r>
            <a:r>
              <a:t>,θ[</a:t>
            </a:r>
            <a:r>
              <a:rPr>
                <a:ln w="0" cap="flat">
                  <a:solidFill>
                    <a:srgbClr val="8CF2F2"/>
                  </a:solidFill>
                  <a:prstDash val="solid"/>
                  <a:miter lim="400000"/>
                </a:ln>
                <a:solidFill>
                  <a:srgbClr val="8CF2F2"/>
                </a:solidFill>
              </a:rPr>
              <a:t>5</a:t>
            </a:r>
            <a:r>
              <a: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duration </a:t>
            </a:r>
            <a:r>
              <a:rPr>
                <a:ln w="0" cap="flat">
                  <a:solidFill>
                    <a:srgbClr val="D69CD3"/>
                  </a:solidFill>
                  <a:prstDash val="solid"/>
                  <a:miter lim="400000"/>
                </a:ln>
                <a:solidFill>
                  <a:srgbClr val="D69CD3"/>
                </a:solidFill>
              </a:rPr>
              <a:t>=</a:t>
            </a:r>
            <a:r>
              <a:t> [</a:t>
            </a:r>
            <a:r>
              <a:rPr>
                <a:ln w="0" cap="flat">
                  <a:solidFill>
                    <a:srgbClr val="8CF2F2"/>
                  </a:solidFill>
                  <a:prstDash val="solid"/>
                  <a:miter lim="400000"/>
                </a:ln>
                <a:solidFill>
                  <a:srgbClr val="8CF2F2"/>
                </a:solidFill>
              </a:rPr>
              <a:t>0</a:t>
            </a:r>
            <a:r>
              <a:t>,θ[</a:t>
            </a:r>
            <a:r>
              <a:rPr>
                <a:ln w="0" cap="flat">
                  <a:solidFill>
                    <a:srgbClr val="8CF2F2"/>
                  </a:solidFill>
                  <a:prstDash val="solid"/>
                  <a:miter lim="400000"/>
                </a:ln>
                <a:solidFill>
                  <a:srgbClr val="8CF2F2"/>
                </a:solidFill>
              </a:rPr>
              <a:t>7</a:t>
            </a:r>
            <a:r>
              <a:t>]]</a:t>
            </a: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rPr>
                <a:ln w="0" cap="flat">
                  <a:solidFill>
                    <a:srgbClr val="BBBBBB"/>
                  </a:solidFill>
                  <a:prstDash val="solid"/>
                  <a:miter lim="400000"/>
                </a:ln>
                <a:solidFill>
                  <a:srgbClr val="BBBBBB"/>
                </a:solidFill>
              </a:rPr>
              <a:t>  </a:t>
            </a:r>
            <a:r>
              <a:t>end</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a:t>
            </a:r>
            <a:r>
              <a:t>@covariates</a:t>
            </a:r>
            <a:r>
              <a:rPr>
                <a:ln w="0" cap="flat">
                  <a:solidFill>
                    <a:srgbClr val="BBBBBB"/>
                  </a:solidFill>
                  <a:prstDash val="solid"/>
                  <a:miter lim="400000"/>
                </a:ln>
                <a:solidFill>
                  <a:srgbClr val="BBBBBB"/>
                </a:solidFill>
              </a:rPr>
              <a:t> isPM Wt</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a:t>
            </a:r>
            <a:r>
              <a:t>@dynamics</a:t>
            </a:r>
            <a:r>
              <a:rPr>
                <a:ln w="0" cap="flat">
                  <a:solidFill>
                    <a:srgbClr val="BBBBBB"/>
                  </a:solidFill>
                  <a:prstDash val="solid"/>
                  <a:miter lim="400000"/>
                </a:ln>
                <a:solidFill>
                  <a:srgbClr val="BBBBBB"/>
                </a:solidFill>
              </a:rPr>
              <a:t> </a:t>
            </a:r>
            <a:r>
              <a:rPr>
                <a:ln w="0" cap="flat">
                  <a:solidFill>
                    <a:srgbClr val="7ACCAD"/>
                  </a:solidFill>
                  <a:prstDash val="solid"/>
                  <a:miter lim="400000"/>
                </a:ln>
                <a:solidFill>
                  <a:srgbClr val="7ACCAD"/>
                </a:solidFill>
              </a:rPr>
              <a:t>begin</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Depot</a:t>
            </a:r>
            <a:r>
              <a:rPr>
                <a:ln w="0" cap="flat">
                  <a:solidFill>
                    <a:srgbClr val="D69CD3"/>
                  </a:solidFill>
                  <a:prstDash val="solid"/>
                  <a:miter lim="400000"/>
                </a:ln>
                <a:solidFill>
                  <a:srgbClr val="D69CD3"/>
                </a:solidFill>
              </a:rPr>
              <a:t>'</a:t>
            </a:r>
            <a:r>
              <a:t>   </a:t>
            </a:r>
            <a:r>
              <a:rPr>
                <a:ln w="0" cap="flat">
                  <a:solidFill>
                    <a:srgbClr val="D69CD3"/>
                  </a:solidFill>
                  <a:prstDash val="solid"/>
                  <a:miter lim="400000"/>
                </a:ln>
                <a:solidFill>
                  <a:srgbClr val="D69CD3"/>
                </a:solidFill>
              </a:rPr>
              <a:t>=</a:t>
            </a:r>
            <a:r>
              <a:t> </a:t>
            </a:r>
            <a:r>
              <a:rPr>
                <a:ln w="0" cap="flat">
                  <a:solidFill>
                    <a:srgbClr val="D69CD3"/>
                  </a:solidFill>
                  <a:prstDash val="solid"/>
                  <a:miter lim="400000"/>
                </a:ln>
                <a:solidFill>
                  <a:srgbClr val="D69CD3"/>
                </a:solidFill>
              </a:rPr>
              <a:t>-</a:t>
            </a:r>
            <a:r>
              <a:t>Ka</a:t>
            </a:r>
            <a:r>
              <a:rPr>
                <a:ln w="0" cap="flat">
                  <a:solidFill>
                    <a:srgbClr val="D69CD3"/>
                  </a:solidFill>
                  <a:prstDash val="solid"/>
                  <a:miter lim="400000"/>
                </a:ln>
                <a:solidFill>
                  <a:srgbClr val="D69CD3"/>
                </a:solidFill>
              </a:rPr>
              <a:t>*</a:t>
            </a:r>
            <a:r>
              <a:t>Depot</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Central</a:t>
            </a:r>
            <a:r>
              <a:rPr>
                <a:ln w="0" cap="flat">
                  <a:solidFill>
                    <a:srgbClr val="D69CD3"/>
                  </a:solidFill>
                  <a:prstDash val="solid"/>
                  <a:miter lim="400000"/>
                </a:ln>
                <a:solidFill>
                  <a:srgbClr val="D69CD3"/>
                </a:solidFill>
              </a:rPr>
              <a:t>'</a:t>
            </a:r>
            <a:r>
              <a:t> </a:t>
            </a:r>
            <a:r>
              <a:rPr>
                <a:ln w="0" cap="flat">
                  <a:solidFill>
                    <a:srgbClr val="D69CD3"/>
                  </a:solidFill>
                  <a:prstDash val="solid"/>
                  <a:miter lim="400000"/>
                </a:ln>
                <a:solidFill>
                  <a:srgbClr val="D69CD3"/>
                </a:solidFill>
              </a:rPr>
              <a:t>=</a:t>
            </a:r>
            <a:r>
              <a:t>  Ka</a:t>
            </a:r>
            <a:r>
              <a:rPr>
                <a:ln w="0" cap="flat">
                  <a:solidFill>
                    <a:srgbClr val="D69CD3"/>
                  </a:solidFill>
                  <a:prstDash val="solid"/>
                  <a:miter lim="400000"/>
                </a:ln>
                <a:solidFill>
                  <a:srgbClr val="D69CD3"/>
                </a:solidFill>
              </a:rPr>
              <a:t>*</a:t>
            </a:r>
            <a:r>
              <a:t>Depot </a:t>
            </a:r>
            <a:r>
              <a:rPr>
                <a:ln w="0" cap="flat">
                  <a:solidFill>
                    <a:srgbClr val="D69CD3"/>
                  </a:solidFill>
                  <a:prstDash val="solid"/>
                  <a:miter lim="400000"/>
                </a:ln>
                <a:solidFill>
                  <a:srgbClr val="D69CD3"/>
                </a:solidFill>
              </a:rPr>
              <a:t>-</a:t>
            </a:r>
            <a:r>
              <a:t> (CL</a:t>
            </a:r>
            <a:r>
              <a:rPr>
                <a:ln w="0" cap="flat">
                  <a:solidFill>
                    <a:srgbClr val="D69CD3"/>
                  </a:solidFill>
                  <a:prstDash val="solid"/>
                  <a:miter lim="400000"/>
                </a:ln>
                <a:solidFill>
                  <a:srgbClr val="D69CD3"/>
                </a:solidFill>
              </a:rPr>
              <a:t>/</a:t>
            </a:r>
            <a:r>
              <a:t>V)</a:t>
            </a:r>
            <a:r>
              <a:rPr>
                <a:ln w="0" cap="flat">
                  <a:solidFill>
                    <a:srgbClr val="D69CD3"/>
                  </a:solidFill>
                  <a:prstDash val="solid"/>
                  <a:miter lim="400000"/>
                </a:ln>
                <a:solidFill>
                  <a:srgbClr val="D69CD3"/>
                </a:solidFill>
              </a:rPr>
              <a:t>*</a:t>
            </a:r>
            <a:r>
              <a:t>Central</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a:t>
            </a:r>
            <a:r>
              <a:rPr>
                <a:ln w="0" cap="flat">
                  <a:solidFill>
                    <a:srgbClr val="7ACCAD"/>
                  </a:solidFill>
                  <a:prstDash val="solid"/>
                  <a:miter lim="400000"/>
                </a:ln>
                <a:solidFill>
                  <a:srgbClr val="7ACCAD"/>
                </a:solidFill>
              </a:rPr>
              <a:t>end</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a:p>
            <a:pPr algn="l" defTabSz="301752">
              <a:lnSpc>
                <a:spcPts val="3000"/>
              </a:lnSpc>
              <a:defRPr sz="1518">
                <a:ln w="0" cap="flat">
                  <a:solidFill>
                    <a:srgbClr val="E6A1C3"/>
                  </a:solidFill>
                  <a:prstDash val="solid"/>
                  <a:miter lim="400000"/>
                </a:ln>
                <a:solidFill>
                  <a:srgbClr val="E6A1C3"/>
                </a:solidFill>
                <a:latin typeface="Menlo"/>
                <a:ea typeface="Menlo"/>
                <a:cs typeface="Menlo"/>
                <a:sym typeface="Menlo"/>
              </a:defRPr>
            </a:pPr>
            <a:r>
              <a:rPr>
                <a:ln w="0" cap="flat">
                  <a:solidFill>
                    <a:srgbClr val="BBBBBB"/>
                  </a:solidFill>
                  <a:prstDash val="solid"/>
                  <a:miter lim="400000"/>
                </a:ln>
                <a:solidFill>
                  <a:srgbClr val="BBBBBB"/>
                </a:solidFill>
              </a:rPr>
              <a:t>  </a:t>
            </a:r>
            <a:r>
              <a:t>@derived</a:t>
            </a:r>
            <a:r>
              <a:rPr>
                <a:ln w="0" cap="flat">
                  <a:solidFill>
                    <a:srgbClr val="BBBBBB"/>
                  </a:solidFill>
                  <a:prstDash val="solid"/>
                  <a:miter lim="400000"/>
                </a:ln>
                <a:solidFill>
                  <a:srgbClr val="BBBBBB"/>
                </a:solidFill>
              </a:rPr>
              <a:t> </a:t>
            </a:r>
            <a:r>
              <a:rPr>
                <a:ln w="0" cap="flat">
                  <a:solidFill>
                    <a:srgbClr val="7ACCAD"/>
                  </a:solidFill>
                  <a:prstDash val="solid"/>
                  <a:miter lim="400000"/>
                </a:ln>
                <a:solidFill>
                  <a:srgbClr val="7ACCAD"/>
                </a:solidFill>
              </a:rPr>
              <a:t>begin</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cp </a:t>
            </a:r>
            <a:r>
              <a:rPr>
                <a:ln w="0" cap="flat">
                  <a:solidFill>
                    <a:srgbClr val="D69CD3"/>
                  </a:solidFill>
                  <a:prstDash val="solid"/>
                  <a:miter lim="400000"/>
                </a:ln>
                <a:solidFill>
                  <a:srgbClr val="D69CD3"/>
                </a:solidFill>
              </a:rPr>
              <a:t>=</a:t>
            </a:r>
            <a:r>
              <a:t> </a:t>
            </a:r>
            <a:r>
              <a:rPr>
                <a:ln w="0" cap="flat">
                  <a:solidFill>
                    <a:srgbClr val="E6A1C3"/>
                  </a:solidFill>
                  <a:prstDash val="solid"/>
                  <a:miter lim="400000"/>
                </a:ln>
                <a:solidFill>
                  <a:srgbClr val="E6A1C3"/>
                </a:solidFill>
              </a:rPr>
              <a:t>@.</a:t>
            </a:r>
            <a:r>
              <a:t> </a:t>
            </a:r>
            <a:r>
              <a:rPr>
                <a:ln w="0" cap="flat">
                  <a:solidFill>
                    <a:srgbClr val="8CF2F2"/>
                  </a:solidFill>
                  <a:prstDash val="solid"/>
                  <a:miter lim="400000"/>
                </a:ln>
                <a:solidFill>
                  <a:srgbClr val="8CF2F2"/>
                </a:solidFill>
              </a:rPr>
              <a:t>1000</a:t>
            </a:r>
            <a:r>
              <a:rPr>
                <a:ln w="0" cap="flat">
                  <a:solidFill>
                    <a:srgbClr val="D69CD3"/>
                  </a:solidFill>
                  <a:prstDash val="solid"/>
                  <a:miter lim="400000"/>
                </a:ln>
                <a:solidFill>
                  <a:srgbClr val="D69CD3"/>
                </a:solidFill>
              </a:rPr>
              <a:t>*</a:t>
            </a:r>
            <a:r>
              <a:t>(Central </a:t>
            </a:r>
            <a:r>
              <a:rPr>
                <a:ln w="0" cap="flat">
                  <a:solidFill>
                    <a:srgbClr val="D69CD3"/>
                  </a:solidFill>
                  <a:prstDash val="solid"/>
                  <a:miter lim="400000"/>
                </a:ln>
                <a:solidFill>
                  <a:srgbClr val="D69CD3"/>
                </a:solidFill>
              </a:rPr>
              <a:t>/</a:t>
            </a:r>
            <a:r>
              <a:t> V)</a:t>
            </a: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r>
              <a:t>      dv </a:t>
            </a:r>
            <a:r>
              <a:rPr>
                <a:ln w="0" cap="flat">
                  <a:solidFill>
                    <a:srgbClr val="D69CD3"/>
                  </a:solidFill>
                  <a:prstDash val="solid"/>
                  <a:miter lim="400000"/>
                </a:ln>
                <a:solidFill>
                  <a:srgbClr val="D69CD3"/>
                </a:solidFill>
              </a:rPr>
              <a:t>~</a:t>
            </a:r>
            <a:r>
              <a:t> </a:t>
            </a:r>
            <a:r>
              <a:rPr>
                <a:ln w="0" cap="flat">
                  <a:solidFill>
                    <a:srgbClr val="E6A1C3"/>
                  </a:solidFill>
                  <a:prstDash val="solid"/>
                  <a:miter lim="400000"/>
                </a:ln>
                <a:solidFill>
                  <a:srgbClr val="E6A1C3"/>
                </a:solidFill>
              </a:rPr>
              <a:t>@.</a:t>
            </a:r>
            <a:r>
              <a:t> </a:t>
            </a:r>
            <a:r>
              <a:rPr>
                <a:ln w="0" cap="flat">
                  <a:solidFill>
                    <a:srgbClr val="E6A1C3"/>
                  </a:solidFill>
                  <a:prstDash val="solid"/>
                  <a:miter lim="400000"/>
                </a:ln>
                <a:solidFill>
                  <a:srgbClr val="E6A1C3"/>
                </a:solidFill>
              </a:rPr>
              <a:t>Normal</a:t>
            </a:r>
            <a:r>
              <a:t>(cp, </a:t>
            </a:r>
            <a:r>
              <a:rPr>
                <a:ln w="0" cap="flat">
                  <a:solidFill>
                    <a:srgbClr val="E6A1C3"/>
                  </a:solidFill>
                  <a:prstDash val="solid"/>
                  <a:miter lim="400000"/>
                </a:ln>
                <a:solidFill>
                  <a:srgbClr val="E6A1C3"/>
                </a:solidFill>
              </a:rPr>
              <a:t>sqrt</a:t>
            </a:r>
            <a:r>
              <a:t>(cp</a:t>
            </a:r>
            <a:r>
              <a:rPr>
                <a:ln w="0" cap="flat">
                  <a:solidFill>
                    <a:srgbClr val="D69CD3"/>
                  </a:solidFill>
                  <a:prstDash val="solid"/>
                  <a:miter lim="400000"/>
                </a:ln>
                <a:solidFill>
                  <a:srgbClr val="D69CD3"/>
                </a:solidFill>
              </a:rPr>
              <a:t>^</a:t>
            </a:r>
            <a:r>
              <a:rPr>
                <a:ln w="0" cap="flat">
                  <a:solidFill>
                    <a:srgbClr val="8CF2F2"/>
                  </a:solidFill>
                  <a:prstDash val="solid"/>
                  <a:miter lim="400000"/>
                </a:ln>
                <a:solidFill>
                  <a:srgbClr val="8CF2F2"/>
                </a:solidFill>
              </a:rPr>
              <a:t>2</a:t>
            </a:r>
            <a:r>
              <a:rPr>
                <a:ln w="0" cap="flat">
                  <a:solidFill>
                    <a:srgbClr val="D69CD3"/>
                  </a:solidFill>
                  <a:prstDash val="solid"/>
                  <a:miter lim="400000"/>
                </a:ln>
                <a:solidFill>
                  <a:srgbClr val="D69CD3"/>
                </a:solidFill>
              </a:rPr>
              <a:t>*</a:t>
            </a:r>
            <a:r>
              <a:t>σ_prop))</a:t>
            </a: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rPr>
                <a:ln w="0" cap="flat">
                  <a:solidFill>
                    <a:srgbClr val="BBBBBB"/>
                  </a:solidFill>
                  <a:prstDash val="solid"/>
                  <a:miter lim="400000"/>
                </a:ln>
                <a:solidFill>
                  <a:srgbClr val="BBBBBB"/>
                </a:solidFill>
              </a:rPr>
              <a:t>  </a:t>
            </a:r>
            <a:r>
              <a:t>end</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7ACCAD"/>
                  </a:solidFill>
                  <a:prstDash val="solid"/>
                  <a:miter lim="400000"/>
                </a:ln>
                <a:solidFill>
                  <a:srgbClr val="7ACCAD"/>
                </a:solidFill>
                <a:latin typeface="Menlo"/>
                <a:ea typeface="Menlo"/>
                <a:cs typeface="Menlo"/>
                <a:sym typeface="Menlo"/>
              </a:defRPr>
            </a:pPr>
            <a:r>
              <a:t>end</a:t>
            </a:r>
            <a:endParaRPr>
              <a:ln w="0" cap="flat">
                <a:solidFill>
                  <a:srgbClr val="BBBBBB"/>
                </a:solidFill>
                <a:prstDash val="solid"/>
                <a:miter lim="400000"/>
              </a:ln>
              <a:solidFill>
                <a:srgbClr val="BBBBBB"/>
              </a:solidFill>
            </a:endParaRPr>
          </a:p>
          <a:p>
            <a:pPr algn="l" defTabSz="301752">
              <a:lnSpc>
                <a:spcPts val="3000"/>
              </a:lnSpc>
              <a:defRPr sz="1518">
                <a:ln w="0" cap="flat">
                  <a:solidFill>
                    <a:srgbClr val="BBBBBB"/>
                  </a:solidFill>
                  <a:prstDash val="solid"/>
                  <a:miter lim="400000"/>
                </a:ln>
                <a:solidFill>
                  <a:srgbClr val="BBBBBB"/>
                </a:solidFill>
                <a:latin typeface="Menlo"/>
                <a:ea typeface="Menlo"/>
                <a:cs typeface="Menlo"/>
                <a:sym typeface="Menlo"/>
              </a:defRPr>
            </a:pPr>
          </a:p>
        </p:txBody>
      </p:sp>
      <p:pic>
        <p:nvPicPr>
          <p:cNvPr id="207" name="Screenshot 2019-07-18 at 6.03.52 PM.png" descr="Screenshot 2019-07-18 at 6.03.52 PM.png"/>
          <p:cNvPicPr>
            <a:picLocks noChangeAspect="1"/>
          </p:cNvPicPr>
          <p:nvPr/>
        </p:nvPicPr>
        <p:blipFill>
          <a:blip r:embed="rId3">
            <a:extLst/>
          </a:blip>
          <a:stretch>
            <a:fillRect/>
          </a:stretch>
        </p:blipFill>
        <p:spPr>
          <a:xfrm>
            <a:off x="2252101" y="1019186"/>
            <a:ext cx="8500598" cy="844458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et’s suppose that there was clinical trial for a new exciting drug JuliaCon, it relieves you of headaches due to using other languages.…"/>
          <p:cNvSpPr txBox="1"/>
          <p:nvPr>
            <p:ph type="subTitle" idx="1"/>
          </p:nvPr>
        </p:nvSpPr>
        <p:spPr>
          <a:xfrm>
            <a:off x="182116" y="67607"/>
            <a:ext cx="12733734" cy="9618386"/>
          </a:xfrm>
          <a:prstGeom prst="rect">
            <a:avLst/>
          </a:prstGeom>
        </p:spPr>
        <p:txBody>
          <a:bodyPr/>
          <a:lstStyle/>
          <a:p>
            <a:pPr algn="l" defTabSz="554990">
              <a:defRPr sz="3514"/>
            </a:pPr>
            <a:r>
              <a:t>Let’s suppose that there was clinical trial for a new exciting drug JuliaCon, it relieves you of headaches due to using other languages. </a:t>
            </a:r>
          </a:p>
          <a:p>
            <a:pPr algn="l" defTabSz="554990">
              <a:defRPr sz="3514"/>
            </a:pPr>
          </a:p>
          <a:p>
            <a:pPr algn="l" defTabSz="554990">
              <a:defRPr sz="3514"/>
            </a:pPr>
            <a:r>
              <a:t>We observed the concentrations but we did not see the response we wanted. We think that the dosage we were giving, say 100mg was not sufficient, we need to ramp it up.</a:t>
            </a:r>
          </a:p>
          <a:p>
            <a:pPr algn="l" defTabSz="554990">
              <a:defRPr sz="3514"/>
            </a:pPr>
          </a:p>
          <a:p>
            <a:pPr algn="l" defTabSz="554990">
              <a:defRPr sz="3514"/>
            </a:pPr>
            <a:r>
              <a:t>The question arises, what if I increase the dose to say, 200mg, does that fix the problem? What about 150mg would that work?</a:t>
            </a:r>
          </a:p>
          <a:p>
            <a:pPr algn="l" defTabSz="554990">
              <a:defRPr sz="3514"/>
            </a:pPr>
          </a:p>
          <a:p>
            <a:pPr algn="l" defTabSz="554990">
              <a:defRPr sz="3514"/>
            </a:pPr>
            <a:r>
              <a:t>To answer this question we would have to run the entire clinical trial again with these different doses. </a:t>
            </a:r>
          </a:p>
          <a:p>
            <a:pPr algn="l" defTabSz="554990">
              <a:defRPr sz="3514"/>
            </a:pPr>
          </a:p>
          <a:p>
            <a:pPr algn="l" defTabSz="554990">
              <a:defRPr b="1" sz="3514"/>
            </a:pPr>
            <a:r>
              <a:t>That is slow and costs a lot!</a:t>
            </a:r>
          </a:p>
          <a:p>
            <a:pPr algn="l" defTabSz="554990">
              <a:defRPr sz="3514"/>
            </a:pPr>
          </a:p>
          <a:p>
            <a:pPr algn="l" defTabSz="554990">
              <a:defRPr sz="3514"/>
            </a:pPr>
            <a:r>
              <a:t>So how do we answer this question?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Fitting"/>
          <p:cNvSpPr txBox="1"/>
          <p:nvPr>
            <p:ph type="ctrTitle"/>
          </p:nvPr>
        </p:nvSpPr>
        <p:spPr>
          <a:xfrm>
            <a:off x="1270000" y="160481"/>
            <a:ext cx="10464800" cy="850600"/>
          </a:xfrm>
          <a:prstGeom prst="rect">
            <a:avLst/>
          </a:prstGeom>
        </p:spPr>
        <p:txBody>
          <a:bodyPr/>
          <a:lstStyle>
            <a:lvl1pPr defTabSz="362204">
              <a:defRPr sz="4960"/>
            </a:lvl1pPr>
          </a:lstStyle>
          <a:p>
            <a:pPr/>
            <a:r>
              <a:t>Fitting</a:t>
            </a:r>
          </a:p>
        </p:txBody>
      </p:sp>
      <p:sp>
        <p:nvSpPr>
          <p:cNvPr id="214" name="Read the data…"/>
          <p:cNvSpPr txBox="1"/>
          <p:nvPr>
            <p:ph type="subTitle" idx="1"/>
          </p:nvPr>
        </p:nvSpPr>
        <p:spPr>
          <a:xfrm>
            <a:off x="1270000" y="1194351"/>
            <a:ext cx="10464800" cy="8484355"/>
          </a:xfrm>
          <a:prstGeom prst="rect">
            <a:avLst/>
          </a:prstGeom>
        </p:spPr>
        <p:txBody>
          <a:bodyPr/>
          <a:lstStyle/>
          <a:p>
            <a:pPr algn="l" defTabSz="508254">
              <a:defRPr sz="2871"/>
            </a:pPr>
            <a:r>
              <a:t>Read the data</a:t>
            </a:r>
          </a:p>
          <a:p>
            <a:pPr algn="l" defTabSz="508254">
              <a:defRPr sz="2871"/>
            </a:pPr>
          </a:p>
          <a:p>
            <a:pPr algn="l" defTabSz="508254">
              <a:defRPr sz="2871"/>
            </a:pPr>
          </a:p>
          <a:p>
            <a:pPr algn="l" defTabSz="508254">
              <a:defRPr sz="2871"/>
            </a:pPr>
          </a:p>
          <a:p>
            <a:pPr algn="l" defTabSz="508254">
              <a:defRPr sz="2871"/>
            </a:pPr>
            <a:r>
              <a:t>Use this data to estimate the parameters of our model.</a:t>
            </a: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2871"/>
            </a:pPr>
          </a:p>
          <a:p>
            <a:pPr algn="l" defTabSz="508254">
              <a:defRPr sz="1392"/>
            </a:pPr>
            <a:r>
              <a:rPr u="sng">
                <a:hlinkClick r:id="rId3" invalidUrl="" action="" tgtFrame="" tooltip="" history="1" highlightClick="0" endSnd="0"/>
              </a:rPr>
              <a:t>https://docs.pumas.ai/dev/basics/estimation/#Maximum-Likelihood-Estimation-1</a:t>
            </a:r>
          </a:p>
          <a:p>
            <a:pPr algn="l" defTabSz="508254">
              <a:defRPr sz="1392"/>
            </a:pPr>
            <a:r>
              <a:rPr u="sng">
                <a:hlinkClick r:id="rId4" invalidUrl="" action="" tgtFrame="" tooltip="" history="1" highlightClick="0" endSnd="0"/>
              </a:rPr>
              <a:t>https://docs.pumas.ai/dev/basics/estimation/#Bayesian-Estimation-1</a:t>
            </a:r>
          </a:p>
        </p:txBody>
      </p:sp>
      <p:grpSp>
        <p:nvGrpSpPr>
          <p:cNvPr id="217" name="Group"/>
          <p:cNvGrpSpPr/>
          <p:nvPr/>
        </p:nvGrpSpPr>
        <p:grpSpPr>
          <a:xfrm>
            <a:off x="1265657" y="1643545"/>
            <a:ext cx="5838148" cy="7078315"/>
            <a:chOff x="0" y="0"/>
            <a:chExt cx="5838146" cy="7078313"/>
          </a:xfrm>
        </p:grpSpPr>
        <p:pic>
          <p:nvPicPr>
            <p:cNvPr id="215" name="Screenshot 2019-07-18 at 6.37.51 PM.png" descr="Screenshot 2019-07-18 at 6.37.51 PM.png"/>
            <p:cNvPicPr>
              <a:picLocks noChangeAspect="1"/>
            </p:cNvPicPr>
            <p:nvPr/>
          </p:nvPicPr>
          <p:blipFill>
            <a:blip r:embed="rId5">
              <a:extLst/>
            </a:blip>
            <a:stretch>
              <a:fillRect/>
            </a:stretch>
          </p:blipFill>
          <p:spPr>
            <a:xfrm>
              <a:off x="5849" y="0"/>
              <a:ext cx="5826448" cy="1228468"/>
            </a:xfrm>
            <a:prstGeom prst="rect">
              <a:avLst/>
            </a:prstGeom>
            <a:ln w="12700" cap="flat">
              <a:noFill/>
              <a:miter lim="400000"/>
            </a:ln>
            <a:effectLst/>
          </p:spPr>
        </p:pic>
        <p:pic>
          <p:nvPicPr>
            <p:cNvPr id="216" name="Screenshot 2019-07-18 at 6.38.46 PM.png" descr="Screenshot 2019-07-18 at 6.38.46 PM.png"/>
            <p:cNvPicPr>
              <a:picLocks noChangeAspect="1"/>
            </p:cNvPicPr>
            <p:nvPr/>
          </p:nvPicPr>
          <p:blipFill>
            <a:blip r:embed="rId6">
              <a:extLst/>
            </a:blip>
            <a:stretch>
              <a:fillRect/>
            </a:stretch>
          </p:blipFill>
          <p:spPr>
            <a:xfrm>
              <a:off x="0" y="1988947"/>
              <a:ext cx="5838147" cy="5089367"/>
            </a:xfrm>
            <a:prstGeom prst="rect">
              <a:avLst/>
            </a:prstGeom>
            <a:ln w="12700" cap="flat">
              <a:noFill/>
              <a:miter lim="400000"/>
            </a:ln>
            <a:effectLst/>
          </p:spPr>
        </p:pic>
      </p:grpSp>
      <p:pic>
        <p:nvPicPr>
          <p:cNvPr id="218" name="Screenshot 2019-07-24 at 5.43.55 PM.png" descr="Screenshot 2019-07-24 at 5.43.55 PM.png"/>
          <p:cNvPicPr>
            <a:picLocks noChangeAspect="1"/>
          </p:cNvPicPr>
          <p:nvPr/>
        </p:nvPicPr>
        <p:blipFill>
          <a:blip r:embed="rId7">
            <a:extLst/>
          </a:blip>
          <a:stretch>
            <a:fillRect/>
          </a:stretch>
        </p:blipFill>
        <p:spPr>
          <a:xfrm>
            <a:off x="5502275" y="-9588"/>
            <a:ext cx="2000250" cy="13335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p:cNvSpPr txBox="1"/>
          <p:nvPr>
            <p:ph type="ctrTitle"/>
          </p:nvPr>
        </p:nvSpPr>
        <p:spPr>
          <a:prstGeom prst="rect">
            <a:avLst/>
          </a:prstGeom>
        </p:spPr>
        <p:txBody>
          <a:bodyPr/>
          <a:lstStyle/>
          <a:p>
            <a:pPr/>
          </a:p>
        </p:txBody>
      </p:sp>
      <p:sp>
        <p:nvSpPr>
          <p:cNvPr id="223" name="https://docs.pumas.ai/dev/analysis/diagnostics/#The-infer-Function-1"/>
          <p:cNvSpPr txBox="1"/>
          <p:nvPr>
            <p:ph type="subTitle" sz="quarter" idx="1"/>
          </p:nvPr>
        </p:nvSpPr>
        <p:spPr>
          <a:xfrm>
            <a:off x="1115792" y="8601514"/>
            <a:ext cx="10464801" cy="1130301"/>
          </a:xfrm>
          <a:prstGeom prst="rect">
            <a:avLst/>
          </a:prstGeom>
        </p:spPr>
        <p:txBody>
          <a:bodyPr/>
          <a:lstStyle/>
          <a:p>
            <a:pPr algn="l">
              <a:defRPr sz="2200"/>
            </a:pPr>
          </a:p>
          <a:p>
            <a:pPr algn="l">
              <a:defRPr sz="2200"/>
            </a:pPr>
            <a:r>
              <a:rPr u="sng">
                <a:hlinkClick r:id="rId3" invalidUrl="" action="" tgtFrame="" tooltip="" history="1" highlightClick="0" endSnd="0"/>
              </a:rPr>
              <a:t>https://docs.pumas.ai/dev/analysis/diagnostics/#The-infer-Function-1</a:t>
            </a:r>
          </a:p>
        </p:txBody>
      </p:sp>
      <p:pic>
        <p:nvPicPr>
          <p:cNvPr id="224" name="Screenshot 2019-07-18 at 6.47.00 PM.png" descr="Screenshot 2019-07-18 at 6.47.00 PM.png"/>
          <p:cNvPicPr>
            <a:picLocks noChangeAspect="1"/>
          </p:cNvPicPr>
          <p:nvPr/>
        </p:nvPicPr>
        <p:blipFill>
          <a:blip r:embed="rId4">
            <a:extLst/>
          </a:blip>
          <a:stretch>
            <a:fillRect/>
          </a:stretch>
        </p:blipFill>
        <p:spPr>
          <a:xfrm>
            <a:off x="1226296" y="2431738"/>
            <a:ext cx="7006047" cy="6158016"/>
          </a:xfrm>
          <a:prstGeom prst="rect">
            <a:avLst/>
          </a:prstGeom>
          <a:ln w="12700">
            <a:miter lim="400000"/>
          </a:ln>
        </p:spPr>
      </p:pic>
      <p:pic>
        <p:nvPicPr>
          <p:cNvPr id="225" name="Screenshot 2019-07-24 at 6.09.57 PM.png" descr="Screenshot 2019-07-24 at 6.09.57 PM.png"/>
          <p:cNvPicPr>
            <a:picLocks noChangeAspect="1"/>
          </p:cNvPicPr>
          <p:nvPr/>
        </p:nvPicPr>
        <p:blipFill>
          <a:blip r:embed="rId5">
            <a:extLst/>
          </a:blip>
          <a:stretch>
            <a:fillRect/>
          </a:stretch>
        </p:blipFill>
        <p:spPr>
          <a:xfrm>
            <a:off x="5427022" y="224032"/>
            <a:ext cx="2150756" cy="148898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redictions: The difference between the observations and the model expectation…"/>
          <p:cNvSpPr txBox="1"/>
          <p:nvPr>
            <p:ph type="subTitle" sz="half" idx="1"/>
          </p:nvPr>
        </p:nvSpPr>
        <p:spPr>
          <a:xfrm>
            <a:off x="1270000" y="1662194"/>
            <a:ext cx="9950576" cy="3095186"/>
          </a:xfrm>
          <a:prstGeom prst="rect">
            <a:avLst/>
          </a:prstGeom>
        </p:spPr>
        <p:txBody>
          <a:bodyPr/>
          <a:lstStyle/>
          <a:p>
            <a:pPr algn="l" defTabSz="449833">
              <a:defRPr sz="1925"/>
            </a:pPr>
            <a:r>
              <a:t>Predictions: The difference between the observations and the model expectation</a:t>
            </a:r>
          </a:p>
          <a:p>
            <a:pPr marL="395743" indent="-395743" algn="l" defTabSz="449833">
              <a:buSzPct val="145000"/>
              <a:buChar char="•"/>
              <a:defRPr sz="1925"/>
            </a:pPr>
            <a:r>
              <a:t>Population - EPRED, PRED, CPRED, CPREDI</a:t>
            </a:r>
          </a:p>
          <a:p>
            <a:pPr marL="395743" indent="-395743" algn="l" defTabSz="449833">
              <a:buSzPct val="145000"/>
              <a:buChar char="•"/>
              <a:defRPr sz="1925"/>
            </a:pPr>
            <a:r>
              <a:t>Individual - IPRED, CIPRED, CIPREDI, EIPRED</a:t>
            </a:r>
          </a:p>
          <a:p>
            <a:pPr algn="l" defTabSz="449833">
              <a:defRPr sz="1925"/>
            </a:pPr>
          </a:p>
          <a:p>
            <a:pPr algn="l" defTabSz="449833">
              <a:defRPr sz="1925"/>
            </a:pPr>
            <a:r>
              <a:t>Residuals: </a:t>
            </a:r>
          </a:p>
          <a:p>
            <a:pPr marL="395743" indent="-395743" algn="l" defTabSz="449833">
              <a:buSzPct val="145000"/>
              <a:buChar char="•"/>
              <a:defRPr sz="1925"/>
            </a:pPr>
            <a:r>
              <a:t>Population - NPDE, WRES, CWRES, CWRESI</a:t>
            </a:r>
          </a:p>
          <a:p>
            <a:pPr marL="395743" indent="-395743" algn="l" defTabSz="449833">
              <a:buSzPct val="145000"/>
              <a:buChar char="•"/>
              <a:defRPr sz="1925"/>
            </a:pPr>
            <a:r>
              <a:t>Individual - IWRES, ICWRES, ICWRESI, EIWRES </a:t>
            </a:r>
          </a:p>
          <a:p>
            <a:pPr algn="l" defTabSz="449833">
              <a:defRPr sz="1925"/>
            </a:pPr>
          </a:p>
          <a:p>
            <a:pPr algn="l" defTabSz="449833">
              <a:defRPr sz="1925"/>
            </a:pPr>
          </a:p>
          <a:p>
            <a:pPr algn="l" defTabSz="449833">
              <a:defRPr sz="1925"/>
            </a:pPr>
            <a:r>
              <a:t>ηshrinkage, ϵshrinkage, AIC, BIC </a:t>
            </a:r>
          </a:p>
        </p:txBody>
      </p:sp>
      <p:pic>
        <p:nvPicPr>
          <p:cNvPr id="230" name="Screenshot 2019-07-19 at 1.57.17 AM.png" descr="Screenshot 2019-07-19 at 1.57.17 AM.png"/>
          <p:cNvPicPr>
            <a:picLocks noChangeAspect="1"/>
          </p:cNvPicPr>
          <p:nvPr/>
        </p:nvPicPr>
        <p:blipFill>
          <a:blip r:embed="rId3">
            <a:extLst/>
          </a:blip>
          <a:stretch>
            <a:fillRect/>
          </a:stretch>
        </p:blipFill>
        <p:spPr>
          <a:xfrm>
            <a:off x="39290" y="4955920"/>
            <a:ext cx="12926226" cy="3883357"/>
          </a:xfrm>
          <a:prstGeom prst="rect">
            <a:avLst/>
          </a:prstGeom>
          <a:ln w="12700">
            <a:miter lim="400000"/>
          </a:ln>
        </p:spPr>
      </p:pic>
      <p:pic>
        <p:nvPicPr>
          <p:cNvPr id="231" name="Screenshot 2019-07-24 at 6.35.56 PM.png" descr="Screenshot 2019-07-24 at 6.35.56 PM.png"/>
          <p:cNvPicPr>
            <a:picLocks noChangeAspect="1"/>
          </p:cNvPicPr>
          <p:nvPr/>
        </p:nvPicPr>
        <p:blipFill>
          <a:blip r:embed="rId4">
            <a:extLst/>
          </a:blip>
          <a:stretch>
            <a:fillRect/>
          </a:stretch>
        </p:blipFill>
        <p:spPr>
          <a:xfrm>
            <a:off x="5597434" y="180887"/>
            <a:ext cx="1809932" cy="1282767"/>
          </a:xfrm>
          <a:prstGeom prst="rect">
            <a:avLst/>
          </a:prstGeom>
          <a:ln w="12700">
            <a:miter lim="400000"/>
          </a:ln>
        </p:spPr>
      </p:pic>
      <p:sp>
        <p:nvSpPr>
          <p:cNvPr id="232" name="https://docs.pumas.ai/dev/analysis/diagnostics/#Model-Diagnostic-Functions-1"/>
          <p:cNvSpPr txBox="1"/>
          <p:nvPr/>
        </p:nvSpPr>
        <p:spPr>
          <a:xfrm>
            <a:off x="-26568" y="9037883"/>
            <a:ext cx="10153702" cy="779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200" u="sng">
                <a:hlinkClick r:id="rId5" invalidUrl="" action="" tgtFrame="" tooltip="" history="1" highlightClick="0" endSnd="0"/>
              </a:defRPr>
            </a:lvl1pPr>
          </a:lstStyle>
          <a:p>
            <a:pPr>
              <a:defRPr u="none"/>
            </a:pPr>
            <a:r>
              <a:rPr u="sng">
                <a:hlinkClick r:id="rId5" invalidUrl="" action="" tgtFrame="" tooltip="" history="1" highlightClick="0" endSnd="0"/>
              </a:rPr>
              <a:t>https://docs.pumas.ai/dev/analysis/diagnostics/#Model-Diagnostic-Functions-1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itle"/>
          <p:cNvSpPr txBox="1"/>
          <p:nvPr>
            <p:ph type="ctrTitle"/>
          </p:nvPr>
        </p:nvSpPr>
        <p:spPr>
          <a:prstGeom prst="rect">
            <a:avLst/>
          </a:prstGeom>
        </p:spPr>
        <p:txBody>
          <a:bodyPr/>
          <a:lstStyle/>
          <a:p>
            <a:pPr/>
          </a:p>
        </p:txBody>
      </p:sp>
      <p:sp>
        <p:nvSpPr>
          <p:cNvPr id="237" name="https://docs.pumas.ai/dev/analysis/diagnostics/#The-Visual-Predictive-Check-(vpc)-Function-1"/>
          <p:cNvSpPr txBox="1"/>
          <p:nvPr>
            <p:ph type="subTitle" sz="quarter" idx="1"/>
          </p:nvPr>
        </p:nvSpPr>
        <p:spPr>
          <a:xfrm>
            <a:off x="1061357" y="8421605"/>
            <a:ext cx="10464801" cy="1130301"/>
          </a:xfrm>
          <a:prstGeom prst="rect">
            <a:avLst/>
          </a:prstGeom>
        </p:spPr>
        <p:txBody>
          <a:bodyPr/>
          <a:lstStyle/>
          <a:p>
            <a:pPr defTabSz="268731">
              <a:defRPr sz="1702"/>
            </a:pPr>
          </a:p>
          <a:p>
            <a:pPr defTabSz="268731">
              <a:defRPr sz="1702"/>
            </a:pPr>
          </a:p>
          <a:p>
            <a:pPr defTabSz="268731">
              <a:defRPr sz="1702"/>
            </a:pPr>
          </a:p>
          <a:p>
            <a:pPr defTabSz="268731">
              <a:defRPr sz="1702"/>
            </a:pPr>
            <a:r>
              <a:rPr u="sng">
                <a:hlinkClick r:id="rId3" invalidUrl="" action="" tgtFrame="" tooltip="" history="1" highlightClick="0" endSnd="0"/>
              </a:rPr>
              <a:t>https://docs.pumas.ai/dev/analysis/diagnostics/#The-Visual-Predictive-Check-(vpc)-Function-1</a:t>
            </a:r>
          </a:p>
        </p:txBody>
      </p:sp>
      <p:pic>
        <p:nvPicPr>
          <p:cNvPr id="238" name="Screenshot 2019-07-19 at 2.27.38 AM.png" descr="Screenshot 2019-07-19 at 2.27.38 AM.png"/>
          <p:cNvPicPr>
            <a:picLocks noChangeAspect="1"/>
          </p:cNvPicPr>
          <p:nvPr/>
        </p:nvPicPr>
        <p:blipFill>
          <a:blip r:embed="rId4">
            <a:extLst/>
          </a:blip>
          <a:stretch>
            <a:fillRect/>
          </a:stretch>
        </p:blipFill>
        <p:spPr>
          <a:xfrm>
            <a:off x="1266740" y="2690229"/>
            <a:ext cx="10054036" cy="6352775"/>
          </a:xfrm>
          <a:prstGeom prst="rect">
            <a:avLst/>
          </a:prstGeom>
          <a:ln w="12700">
            <a:miter lim="400000"/>
          </a:ln>
        </p:spPr>
      </p:pic>
      <p:pic>
        <p:nvPicPr>
          <p:cNvPr id="239" name="Screenshot 2019-07-19 at 2.28.20 AM.png" descr="Screenshot 2019-07-19 at 2.28.20 AM.png"/>
          <p:cNvPicPr>
            <a:picLocks noChangeAspect="1"/>
          </p:cNvPicPr>
          <p:nvPr/>
        </p:nvPicPr>
        <p:blipFill>
          <a:blip r:embed="rId5">
            <a:extLst/>
          </a:blip>
          <a:stretch>
            <a:fillRect/>
          </a:stretch>
        </p:blipFill>
        <p:spPr>
          <a:xfrm>
            <a:off x="1368487" y="1816697"/>
            <a:ext cx="7559754" cy="593535"/>
          </a:xfrm>
          <a:prstGeom prst="rect">
            <a:avLst/>
          </a:prstGeom>
          <a:ln w="12700">
            <a:miter lim="400000"/>
          </a:ln>
        </p:spPr>
      </p:pic>
      <p:pic>
        <p:nvPicPr>
          <p:cNvPr id="240" name="Screenshot 2019-07-24 at 6.59.06 PM.png" descr="Screenshot 2019-07-24 at 6.59.06 PM.png"/>
          <p:cNvPicPr>
            <a:picLocks noChangeAspect="1"/>
          </p:cNvPicPr>
          <p:nvPr/>
        </p:nvPicPr>
        <p:blipFill>
          <a:blip r:embed="rId6">
            <a:extLst/>
          </a:blip>
          <a:stretch>
            <a:fillRect/>
          </a:stretch>
        </p:blipFill>
        <p:spPr>
          <a:xfrm>
            <a:off x="5352860" y="329684"/>
            <a:ext cx="2299079" cy="120701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e run the simulation with a simobs call…"/>
          <p:cNvSpPr txBox="1"/>
          <p:nvPr>
            <p:ph type="subTitle" idx="1"/>
          </p:nvPr>
        </p:nvSpPr>
        <p:spPr>
          <a:xfrm>
            <a:off x="1270000" y="1640157"/>
            <a:ext cx="10464800" cy="7707043"/>
          </a:xfrm>
          <a:prstGeom prst="rect">
            <a:avLst/>
          </a:prstGeom>
        </p:spPr>
        <p: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4F4F4"/>
                </a:solidFill>
                <a:latin typeface="Monaco"/>
                <a:ea typeface="Monaco"/>
                <a:cs typeface="Monaco"/>
                <a:sym typeface="Monaco"/>
              </a:defRPr>
            </a:pPr>
          </a:p>
          <a:p>
            <a:pPr algn="l"/>
            <a:r>
              <a:t>We run the simulation with a simobs call</a:t>
            </a:r>
          </a:p>
          <a:p>
            <a:pPr algn="l"/>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F4F4F4"/>
                </a:solidFill>
                <a:latin typeface="Monaco"/>
                <a:ea typeface="Monaco"/>
                <a:cs typeface="Monaco"/>
                <a:sym typeface="Monaco"/>
              </a:defRPr>
            </a:pPr>
            <a:r>
              <a:rPr>
                <a:solidFill>
                  <a:srgbClr val="34BC26"/>
                </a:solidFill>
              </a:rPr>
              <a:t>julia&gt; </a:t>
            </a:r>
            <a:r>
              <a:t>sim1 = simobs(m_diffeq, ev1, p; abstol=1e-14, reltol=1e-14)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400">
                <a:solidFill>
                  <a:srgbClr val="F4F4F4"/>
                </a:solidFill>
                <a:latin typeface="Monaco"/>
                <a:ea typeface="Monaco"/>
                <a:cs typeface="Monaco"/>
                <a:sym typeface="Monaco"/>
              </a:defRPr>
            </a:pPr>
          </a:p>
          <a:p>
            <a:pPr algn="l"/>
          </a:p>
          <a:p>
            <a:pPr algn="l"/>
            <a:r>
              <a:t>The subject wise simulation output</a:t>
            </a:r>
          </a:p>
          <a:p>
            <a:pPr algn="l"/>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r>
              <a:t>Subject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r>
              <a:t>  ID: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r>
              <a:t>  Events: 4</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r>
              <a:t>, 0.0:1.0:96.0, (cp = [4114.33, 4057.56, 4001.57, 3946.35, 3891.9, 3838.2, 3785.24, 3733.0, 3681.5, 3630.7  …  8676.2, 8556.49, 8438.42, 8321.98, 8207.15, 8093.91, 7982.22, 7872.08, 7763.46, 7656.33], dv = [3254.99, 1998.61, 3497.23, 4780.26, 3041.26, 2604.17, 3277.17, 3295.85, 4776.44, 3386.44  …  8335.86, 8939.89, 10491.5, 7646.75, 7337.47, 8872.07, 5317.99, 6404.97, 7250.41, 9919.32]))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F4F4F4"/>
                </a:solidFill>
                <a:latin typeface="Monaco"/>
                <a:ea typeface="Monaco"/>
                <a:cs typeface="Monaco"/>
                <a:sym typeface="Monaco"/>
              </a:defRPr>
            </a:pPr>
          </a:p>
          <a:p>
            <a:pPr algn="l">
              <a:defRPr sz="2100"/>
            </a:pPr>
            <a:r>
              <a:rPr u="sng">
                <a:hlinkClick r:id="rId3" invalidUrl="" action="" tgtFrame="" tooltip="" history="1" highlightClick="0" endSnd="0"/>
              </a:rPr>
              <a:t>https://docs.pumas.ai/dev/basics/simulation/#Simulation-of-Pumas-Models-1</a:t>
            </a:r>
          </a:p>
        </p:txBody>
      </p:sp>
      <p:pic>
        <p:nvPicPr>
          <p:cNvPr id="245" name="Screenshot 2019-07-24 at 7.03.01 PM.png" descr="Screenshot 2019-07-24 at 7.03.01 PM.png"/>
          <p:cNvPicPr>
            <a:picLocks noChangeAspect="1"/>
          </p:cNvPicPr>
          <p:nvPr/>
        </p:nvPicPr>
        <p:blipFill>
          <a:blip r:embed="rId4">
            <a:extLst/>
          </a:blip>
          <a:stretch>
            <a:fillRect/>
          </a:stretch>
        </p:blipFill>
        <p:spPr>
          <a:xfrm>
            <a:off x="5279485" y="355926"/>
            <a:ext cx="2445829" cy="1365588"/>
          </a:xfrm>
          <a:prstGeom prst="rect">
            <a:avLst/>
          </a:prstGeom>
          <a:ln w="12700">
            <a:miter lim="400000"/>
          </a:ln>
        </p:spPr>
      </p:pic>
      <p:pic>
        <p:nvPicPr>
          <p:cNvPr id="246" name="carbon-10.png" descr="carbon-10.png"/>
          <p:cNvPicPr>
            <a:picLocks noChangeAspect="1"/>
          </p:cNvPicPr>
          <p:nvPr/>
        </p:nvPicPr>
        <p:blipFill>
          <a:blip r:embed="rId5">
            <a:extLst/>
          </a:blip>
          <a:srcRect l="346" t="18155" r="1887" b="12643"/>
          <a:stretch>
            <a:fillRect/>
          </a:stretch>
        </p:blipFill>
        <p:spPr>
          <a:xfrm>
            <a:off x="1251620" y="5378650"/>
            <a:ext cx="11595043" cy="2156001"/>
          </a:xfrm>
          <a:prstGeom prst="rect">
            <a:avLst/>
          </a:prstGeom>
          <a:ln w="12700">
            <a:miter lim="400000"/>
          </a:ln>
        </p:spPr>
      </p:pic>
      <p:pic>
        <p:nvPicPr>
          <p:cNvPr id="247" name="Screenshot 2019-07-24 at 7.06.03 PM.png" descr="Screenshot 2019-07-24 at 7.06.03 PM.png"/>
          <p:cNvPicPr>
            <a:picLocks noChangeAspect="1"/>
          </p:cNvPicPr>
          <p:nvPr/>
        </p:nvPicPr>
        <p:blipFill>
          <a:blip r:embed="rId6">
            <a:extLst/>
          </a:blip>
          <a:stretch>
            <a:fillRect/>
          </a:stretch>
        </p:blipFill>
        <p:spPr>
          <a:xfrm>
            <a:off x="1264829" y="2990689"/>
            <a:ext cx="10372789" cy="5972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p:cNvSpPr txBox="1"/>
          <p:nvPr>
            <p:ph type="ctrTitle"/>
          </p:nvPr>
        </p:nvSpPr>
        <p:spPr>
          <a:prstGeom prst="rect">
            <a:avLst/>
          </a:prstGeom>
        </p:spPr>
        <p:txBody>
          <a:bodyPr/>
          <a:lstStyle/>
          <a:p>
            <a:pPr/>
          </a:p>
        </p:txBody>
      </p:sp>
      <p:sp>
        <p:nvSpPr>
          <p:cNvPr id="126" name="Body"/>
          <p:cNvSpPr txBox="1"/>
          <p:nvPr>
            <p:ph type="subTitle" sz="quarter" idx="1"/>
          </p:nvPr>
        </p:nvSpPr>
        <p:spPr>
          <a:prstGeom prst="rect">
            <a:avLst/>
          </a:prstGeom>
        </p:spPr>
        <p:txBody>
          <a:bodyPr/>
          <a:lstStyle/>
          <a:p>
            <a:pPr/>
          </a:p>
        </p:txBody>
      </p:sp>
      <p:pic>
        <p:nvPicPr>
          <p:cNvPr id="127" name="image.png" descr="image.png"/>
          <p:cNvPicPr>
            <a:picLocks noChangeAspect="1"/>
          </p:cNvPicPr>
          <p:nvPr/>
        </p:nvPicPr>
        <p:blipFill>
          <a:blip r:embed="rId3">
            <a:extLst/>
          </a:blip>
          <a:stretch>
            <a:fillRect/>
          </a:stretch>
        </p:blipFill>
        <p:spPr>
          <a:xfrm>
            <a:off x="118717" y="1635887"/>
            <a:ext cx="12692621" cy="684937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p:cNvSpPr txBox="1"/>
          <p:nvPr>
            <p:ph type="ctrTitle"/>
          </p:nvPr>
        </p:nvSpPr>
        <p:spPr>
          <a:prstGeom prst="rect">
            <a:avLst/>
          </a:prstGeom>
        </p:spPr>
        <p:txBody>
          <a:bodyPr/>
          <a:lstStyle/>
          <a:p>
            <a:pPr/>
          </a:p>
        </p:txBody>
      </p:sp>
      <p:sp>
        <p:nvSpPr>
          <p:cNvPr id="252" name="julia&gt; plot(sim1)"/>
          <p:cNvSpPr txBox="1"/>
          <p:nvPr>
            <p:ph type="subTitle" sz="quarter" idx="1"/>
          </p:nvPr>
        </p:nvSpPr>
        <p:spPr>
          <a:xfrm>
            <a:off x="1168558" y="1516996"/>
            <a:ext cx="10464801" cy="1130301"/>
          </a:xfrm>
          <a:prstGeom prst="rect">
            <a:avLst/>
          </a:prstGeom>
        </p:spPr>
        <p:txBody>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4F4F4"/>
                </a:solidFill>
                <a:latin typeface="Monaco"/>
                <a:ea typeface="Monaco"/>
                <a:cs typeface="Monaco"/>
                <a:sym typeface="Monaco"/>
              </a:defRPr>
            </a:pPr>
            <a:r>
              <a:rPr>
                <a:solidFill>
                  <a:srgbClr val="34BC26"/>
                </a:solidFill>
              </a:rPr>
              <a:t>julia&gt; </a:t>
            </a:r>
            <a:r>
              <a:t>plot(sim1)</a:t>
            </a:r>
          </a:p>
        </p:txBody>
      </p:sp>
      <p:pic>
        <p:nvPicPr>
          <p:cNvPr id="253" name="Screenshot 2019-07-02 at 4.20.17 PM.png" descr="Screenshot 2019-07-02 at 4.20.17 PM.png"/>
          <p:cNvPicPr>
            <a:picLocks noChangeAspect="1"/>
          </p:cNvPicPr>
          <p:nvPr/>
        </p:nvPicPr>
        <p:blipFill>
          <a:blip r:embed="rId2">
            <a:extLst/>
          </a:blip>
          <a:stretch>
            <a:fillRect/>
          </a:stretch>
        </p:blipFill>
        <p:spPr>
          <a:xfrm>
            <a:off x="1270000" y="2014358"/>
            <a:ext cx="10464800" cy="6308125"/>
          </a:xfrm>
          <a:prstGeom prst="rect">
            <a:avLst/>
          </a:prstGeom>
          <a:ln w="50800">
            <a:solidFill>
              <a:srgbClr val="000000"/>
            </a:solidFill>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p:cNvSpPr txBox="1"/>
          <p:nvPr>
            <p:ph type="ctrTitle"/>
          </p:nvPr>
        </p:nvSpPr>
        <p:spPr>
          <a:prstGeom prst="rect">
            <a:avLst/>
          </a:prstGeom>
        </p:spPr>
        <p:txBody>
          <a:bodyPr/>
          <a:lstStyle/>
          <a:p>
            <a:pPr/>
          </a:p>
        </p:txBody>
      </p:sp>
      <p:sp>
        <p:nvSpPr>
          <p:cNvPr id="256" name="To answer the question, just change the dosage regimen and plug it into the simobs function to simulate different scenarios."/>
          <p:cNvSpPr txBox="1"/>
          <p:nvPr>
            <p:ph type="subTitle" sz="quarter" idx="1"/>
          </p:nvPr>
        </p:nvSpPr>
        <p:spPr>
          <a:xfrm>
            <a:off x="1270000" y="1109618"/>
            <a:ext cx="10464800" cy="1130301"/>
          </a:xfrm>
          <a:prstGeom prst="rect">
            <a:avLst/>
          </a:prstGeom>
        </p:spPr>
        <p:txBody>
          <a:bodyPr/>
          <a:lstStyle>
            <a:lvl1pPr defTabSz="461518">
              <a:defRPr sz="2923"/>
            </a:lvl1pPr>
          </a:lstStyle>
          <a:p>
            <a:pPr/>
            <a:r>
              <a:t>To answer the question, just change the dosage regimen and plug it into the simobs function to simulate different scenarios.</a:t>
            </a:r>
          </a:p>
        </p:txBody>
      </p:sp>
      <p:pic>
        <p:nvPicPr>
          <p:cNvPr id="257" name="Screenshot 2019-07-24 at 7.07.40 PM.png" descr="Screenshot 2019-07-24 at 7.07.40 PM.png"/>
          <p:cNvPicPr>
            <a:picLocks noChangeAspect="1"/>
          </p:cNvPicPr>
          <p:nvPr/>
        </p:nvPicPr>
        <p:blipFill>
          <a:blip r:embed="rId2">
            <a:extLst/>
          </a:blip>
          <a:stretch>
            <a:fillRect/>
          </a:stretch>
        </p:blipFill>
        <p:spPr>
          <a:xfrm>
            <a:off x="1865857" y="2576867"/>
            <a:ext cx="9273086" cy="604766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cknowledgments"/>
          <p:cNvSpPr txBox="1"/>
          <p:nvPr>
            <p:ph type="ctrTitle"/>
          </p:nvPr>
        </p:nvSpPr>
        <p:spPr>
          <a:xfrm>
            <a:off x="1359125" y="1034322"/>
            <a:ext cx="10286550" cy="1389270"/>
          </a:xfrm>
          <a:prstGeom prst="rect">
            <a:avLst/>
          </a:prstGeom>
        </p:spPr>
        <p:txBody>
          <a:bodyPr/>
          <a:lstStyle>
            <a:lvl1pPr defTabSz="309625">
              <a:defRPr sz="4240"/>
            </a:lvl1pPr>
          </a:lstStyle>
          <a:p>
            <a:pPr/>
            <a:r>
              <a:t>Acknowledgments</a:t>
            </a:r>
          </a:p>
        </p:txBody>
      </p:sp>
      <p:sp>
        <p:nvSpPr>
          <p:cNvPr id="260" name="Vijay Ivaturi…"/>
          <p:cNvSpPr txBox="1"/>
          <p:nvPr>
            <p:ph type="subTitle" sz="half" idx="1"/>
          </p:nvPr>
        </p:nvSpPr>
        <p:spPr>
          <a:xfrm>
            <a:off x="1270000" y="2182693"/>
            <a:ext cx="10464800" cy="3989507"/>
          </a:xfrm>
          <a:prstGeom prst="rect">
            <a:avLst/>
          </a:prstGeom>
        </p:spPr>
        <p:txBody>
          <a:bodyPr/>
          <a:lstStyle/>
          <a:p>
            <a:pPr marL="498534" indent="-498534" algn="l" defTabSz="566674">
              <a:buSzPct val="145000"/>
              <a:buChar char="•"/>
              <a:defRPr sz="3589"/>
            </a:pPr>
            <a:r>
              <a:t>Vijay Ivaturi</a:t>
            </a:r>
          </a:p>
          <a:p>
            <a:pPr marL="498534" indent="-498534" algn="l" defTabSz="566674">
              <a:buSzPct val="145000"/>
              <a:buChar char="•"/>
              <a:defRPr sz="3589"/>
            </a:pPr>
            <a:r>
              <a:t>Chris Rackauckas</a:t>
            </a:r>
          </a:p>
          <a:p>
            <a:pPr marL="498534" indent="-498534" algn="l" defTabSz="566674">
              <a:buSzPct val="145000"/>
              <a:buChar char="•"/>
              <a:defRPr sz="3589"/>
            </a:pPr>
            <a:r>
              <a:t>Andreas Noack </a:t>
            </a:r>
          </a:p>
          <a:p>
            <a:pPr marL="498534" indent="-498534" algn="l" defTabSz="566674">
              <a:buSzPct val="145000"/>
              <a:buChar char="•"/>
              <a:defRPr sz="3589"/>
            </a:pPr>
            <a:r>
              <a:t>Patrick Mogensen</a:t>
            </a:r>
          </a:p>
          <a:p>
            <a:pPr marL="498534" indent="-498534" algn="l" defTabSz="566674">
              <a:buSzPct val="145000"/>
              <a:buChar char="•"/>
              <a:defRPr sz="3589"/>
            </a:pPr>
            <a:r>
              <a:t>Joga Gobburu</a:t>
            </a:r>
          </a:p>
          <a:p>
            <a:pPr marL="498534" indent="-498534" algn="l" defTabSz="566674">
              <a:buSzPct val="145000"/>
              <a:buChar char="•"/>
              <a:defRPr sz="3589"/>
            </a:pPr>
            <a:r>
              <a:t>JC Bangalore Team</a:t>
            </a:r>
          </a:p>
          <a:p>
            <a:pPr marL="498534" indent="-498534" algn="l" defTabSz="566674">
              <a:buSzPct val="145000"/>
              <a:buChar char="•"/>
              <a:defRPr sz="3589"/>
            </a:pPr>
            <a:r>
              <a:t>Simon Byrne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Body"/>
          <p:cNvSpPr txBox="1"/>
          <p:nvPr>
            <p:ph type="subTitle" idx="1"/>
          </p:nvPr>
        </p:nvSpPr>
        <p:spPr>
          <a:xfrm>
            <a:off x="1270000" y="592263"/>
            <a:ext cx="10464800" cy="8803518"/>
          </a:xfrm>
          <a:prstGeom prst="rect">
            <a:avLst/>
          </a:prstGeom>
        </p:spPr>
        <p:txBody>
          <a:bodyP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Modelling the drug amount in the body"/>
          <p:cNvSpPr txBox="1"/>
          <p:nvPr>
            <p:ph type="ctrTitle"/>
          </p:nvPr>
        </p:nvSpPr>
        <p:spPr>
          <a:xfrm>
            <a:off x="1270000" y="278983"/>
            <a:ext cx="10464800" cy="788313"/>
          </a:xfrm>
          <a:prstGeom prst="rect">
            <a:avLst/>
          </a:prstGeom>
        </p:spPr>
        <p:txBody>
          <a:bodyPr/>
          <a:lstStyle>
            <a:lvl1pPr defTabSz="327152">
              <a:defRPr sz="4480"/>
            </a:lvl1pPr>
          </a:lstStyle>
          <a:p>
            <a:pPr/>
            <a:r>
              <a:t>Modelling the drug amount in the body </a:t>
            </a:r>
          </a:p>
        </p:txBody>
      </p:sp>
      <p:sp>
        <p:nvSpPr>
          <p:cNvPr id="132" name="Body"/>
          <p:cNvSpPr txBox="1"/>
          <p:nvPr>
            <p:ph type="subTitle" sz="quarter" idx="1"/>
          </p:nvPr>
        </p:nvSpPr>
        <p:spPr>
          <a:xfrm>
            <a:off x="2670714" y="1275702"/>
            <a:ext cx="7663372" cy="3299732"/>
          </a:xfrm>
          <a:prstGeom prst="rect">
            <a:avLst/>
          </a:prstGeom>
        </p:spPr>
        <p:txBody>
          <a:bodyPr/>
          <a:lstStyle/>
          <a:p>
            <a:pPr>
              <a:defRPr sz="3400"/>
            </a:pPr>
            <a14:m>
              <m:oMathPara>
                <m:oMathParaPr>
                  <m:jc m:val="center"/>
                </m:oMathParaPr>
                <m:oMath>
                  <m:m>
                    <m:mPr>
                      <m:ctrlPr>
                        <a:rPr xmlns:a="http://schemas.openxmlformats.org/drawingml/2006/main" sz="3650" i="1">
                          <a:solidFill>
                            <a:srgbClr val="000000"/>
                          </a:solidFill>
                          <a:latin typeface="Cambria Math" panose="02040503050406030204" pitchFamily="18" charset="0"/>
                        </a:rPr>
                      </m:ctrlPr>
                      <m:baseJc m:val="center"/>
                      <m:plcHide m:val="on"/>
                      <m:mcs>
                        <m:mc>
                          <m:mcPr>
                            <m:count m:val="3"/>
                            <m:mcJc m:val="center"/>
                          </m:mcPr>
                        </m:mc>
                      </m:mcs>
                    </m:mPr>
                    <m:mr>
                      <m:e>
                        <m:f>
                          <m:fPr>
                            <m:ctrlPr>
                              <a:rPr xmlns:a="http://schemas.openxmlformats.org/drawingml/2006/main" sz="3650" i="1">
                                <a:solidFill>
                                  <a:srgbClr val="000000"/>
                                </a:solidFill>
                                <a:latin typeface="Cambria Math" panose="02040503050406030204" pitchFamily="18" charset="0"/>
                              </a:rPr>
                            </m:ctrlPr>
                            <m:type m:val="bar"/>
                          </m:fPr>
                          <m:num>
                            <m:r>
                              <a:rPr xmlns:a="http://schemas.openxmlformats.org/drawingml/2006/main" sz="3650" i="1">
                                <a:solidFill>
                                  <a:srgbClr val="000000"/>
                                </a:solidFill>
                                <a:latin typeface="Cambria Math" panose="02040503050406030204" pitchFamily="18" charset="0"/>
                              </a:rPr>
                              <m:t>d</m:t>
                            </m:r>
                            <m:r>
                              <a:rPr xmlns:a="http://schemas.openxmlformats.org/drawingml/2006/main" sz="3650" i="1">
                                <a:solidFill>
                                  <a:srgbClr val="000000"/>
                                </a:solidFill>
                                <a:latin typeface="Cambria Math" panose="02040503050406030204" pitchFamily="18" charset="0"/>
                              </a:rPr>
                              <m:t>G</m:t>
                            </m:r>
                            <m:r>
                              <a:rPr xmlns:a="http://schemas.openxmlformats.org/drawingml/2006/main" sz="3650" i="1">
                                <a:solidFill>
                                  <a:srgbClr val="000000"/>
                                </a:solidFill>
                                <a:latin typeface="Cambria Math" panose="02040503050406030204" pitchFamily="18" charset="0"/>
                              </a:rPr>
                              <m:t>u</m:t>
                            </m:r>
                            <m:r>
                              <a:rPr xmlns:a="http://schemas.openxmlformats.org/drawingml/2006/main" sz="3650" i="1">
                                <a:solidFill>
                                  <a:srgbClr val="000000"/>
                                </a:solidFill>
                                <a:latin typeface="Cambria Math" panose="02040503050406030204" pitchFamily="18" charset="0"/>
                              </a:rPr>
                              <m:t>t</m:t>
                            </m:r>
                          </m:num>
                          <m:den>
                            <m:r>
                              <a:rPr xmlns:a="http://schemas.openxmlformats.org/drawingml/2006/main" sz="3650" i="1">
                                <a:solidFill>
                                  <a:srgbClr val="000000"/>
                                </a:solidFill>
                                <a:latin typeface="Cambria Math" panose="02040503050406030204" pitchFamily="18" charset="0"/>
                              </a:rPr>
                              <m:t>d</m:t>
                            </m:r>
                            <m:r>
                              <a:rPr xmlns:a="http://schemas.openxmlformats.org/drawingml/2006/main" sz="3650" i="1">
                                <a:solidFill>
                                  <a:srgbClr val="000000"/>
                                </a:solidFill>
                                <a:latin typeface="Cambria Math" panose="02040503050406030204" pitchFamily="18" charset="0"/>
                              </a:rPr>
                              <m:t>t</m:t>
                            </m:r>
                          </m:den>
                        </m:f>
                      </m:e>
                      <m:e>
                        <m:r>
                          <a:rPr xmlns:a="http://schemas.openxmlformats.org/drawingml/2006/main" sz="3650" i="1">
                            <a:solidFill>
                              <a:srgbClr val="000000"/>
                            </a:solidFill>
                            <a:latin typeface="Cambria Math" panose="02040503050406030204" pitchFamily="18" charset="0"/>
                          </a:rPr>
                          <m:t>=</m:t>
                        </m:r>
                      </m:e>
                      <m:e>
                        <m:r>
                          <a:rPr xmlns:a="http://schemas.openxmlformats.org/drawingml/2006/main" sz="3650" i="1">
                            <a:solidFill>
                              <a:srgbClr val="000000"/>
                            </a:solidFill>
                            <a:latin typeface="Cambria Math" panose="02040503050406030204" pitchFamily="18" charset="0"/>
                          </a:rPr>
                          <m:t>−</m:t>
                        </m:r>
                        <m:r>
                          <a:rPr xmlns:a="http://schemas.openxmlformats.org/drawingml/2006/main" sz="3650" i="1">
                            <a:solidFill>
                              <a:srgbClr val="000000"/>
                            </a:solidFill>
                            <a:latin typeface="Cambria Math" panose="02040503050406030204" pitchFamily="18" charset="0"/>
                          </a:rPr>
                          <m:t>K</m:t>
                        </m:r>
                        <m:r>
                          <a:rPr xmlns:a="http://schemas.openxmlformats.org/drawingml/2006/main" sz="3650" i="1">
                            <a:solidFill>
                              <a:srgbClr val="000000"/>
                            </a:solidFill>
                            <a:latin typeface="Cambria Math" panose="02040503050406030204" pitchFamily="18" charset="0"/>
                          </a:rPr>
                          <m:t>a</m:t>
                        </m:r>
                        <m:r>
                          <a:rPr xmlns:a="http://schemas.openxmlformats.org/drawingml/2006/main" sz="3650" i="1">
                            <a:solidFill>
                              <a:srgbClr val="000000"/>
                            </a:solidFill>
                            <a:latin typeface="Cambria Math" panose="02040503050406030204" pitchFamily="18" charset="0"/>
                          </a:rPr>
                          <m:t>×</m:t>
                        </m:r>
                        <m:r>
                          <a:rPr xmlns:a="http://schemas.openxmlformats.org/drawingml/2006/main" sz="3650" i="1">
                            <a:solidFill>
                              <a:srgbClr val="000000"/>
                            </a:solidFill>
                            <a:latin typeface="Cambria Math" panose="02040503050406030204" pitchFamily="18" charset="0"/>
                          </a:rPr>
                          <m:t>G</m:t>
                        </m:r>
                        <m:r>
                          <a:rPr xmlns:a="http://schemas.openxmlformats.org/drawingml/2006/main" sz="3650" i="1">
                            <a:solidFill>
                              <a:srgbClr val="000000"/>
                            </a:solidFill>
                            <a:latin typeface="Cambria Math" panose="02040503050406030204" pitchFamily="18" charset="0"/>
                          </a:rPr>
                          <m:t>u</m:t>
                        </m:r>
                        <m:r>
                          <a:rPr xmlns:a="http://schemas.openxmlformats.org/drawingml/2006/main" sz="3650" i="1">
                            <a:solidFill>
                              <a:srgbClr val="000000"/>
                            </a:solidFill>
                            <a:latin typeface="Cambria Math" panose="02040503050406030204" pitchFamily="18" charset="0"/>
                          </a:rPr>
                          <m:t>t</m:t>
                        </m:r>
                      </m:e>
                    </m:mr>
                    <m:mr>
                      <m:e>
                        <m:f>
                          <m:fPr>
                            <m:ctrlPr>
                              <a:rPr xmlns:a="http://schemas.openxmlformats.org/drawingml/2006/main" sz="3650" i="1">
                                <a:solidFill>
                                  <a:srgbClr val="000000"/>
                                </a:solidFill>
                                <a:latin typeface="Cambria Math" panose="02040503050406030204" pitchFamily="18" charset="0"/>
                              </a:rPr>
                            </m:ctrlPr>
                            <m:type m:val="bar"/>
                          </m:fPr>
                          <m:num>
                            <m:r>
                              <a:rPr xmlns:a="http://schemas.openxmlformats.org/drawingml/2006/main" sz="3650" i="1">
                                <a:solidFill>
                                  <a:srgbClr val="000000"/>
                                </a:solidFill>
                                <a:latin typeface="Cambria Math" panose="02040503050406030204" pitchFamily="18" charset="0"/>
                              </a:rPr>
                              <m:t>d</m:t>
                            </m:r>
                            <m:r>
                              <a:rPr xmlns:a="http://schemas.openxmlformats.org/drawingml/2006/main" sz="3650" i="1">
                                <a:solidFill>
                                  <a:srgbClr val="000000"/>
                                </a:solidFill>
                                <a:latin typeface="Cambria Math" panose="02040503050406030204" pitchFamily="18" charset="0"/>
                              </a:rPr>
                              <m:t>C</m:t>
                            </m:r>
                            <m:r>
                              <a:rPr xmlns:a="http://schemas.openxmlformats.org/drawingml/2006/main" sz="3650" i="1">
                                <a:solidFill>
                                  <a:srgbClr val="000000"/>
                                </a:solidFill>
                                <a:latin typeface="Cambria Math" panose="02040503050406030204" pitchFamily="18" charset="0"/>
                              </a:rPr>
                              <m:t>e</m:t>
                            </m:r>
                            <m:r>
                              <a:rPr xmlns:a="http://schemas.openxmlformats.org/drawingml/2006/main" sz="3650" i="1">
                                <a:solidFill>
                                  <a:srgbClr val="000000"/>
                                </a:solidFill>
                                <a:latin typeface="Cambria Math" panose="02040503050406030204" pitchFamily="18" charset="0"/>
                              </a:rPr>
                              <m:t>n</m:t>
                            </m:r>
                            <m:r>
                              <a:rPr xmlns:a="http://schemas.openxmlformats.org/drawingml/2006/main" sz="3650" i="1">
                                <a:solidFill>
                                  <a:srgbClr val="000000"/>
                                </a:solidFill>
                                <a:latin typeface="Cambria Math" panose="02040503050406030204" pitchFamily="18" charset="0"/>
                              </a:rPr>
                              <m:t>t</m:t>
                            </m:r>
                            <m:r>
                              <a:rPr xmlns:a="http://schemas.openxmlformats.org/drawingml/2006/main" sz="3650" i="1">
                                <a:solidFill>
                                  <a:srgbClr val="000000"/>
                                </a:solidFill>
                                <a:latin typeface="Cambria Math" panose="02040503050406030204" pitchFamily="18" charset="0"/>
                              </a:rPr>
                              <m:t>r</m:t>
                            </m:r>
                            <m:r>
                              <a:rPr xmlns:a="http://schemas.openxmlformats.org/drawingml/2006/main" sz="3650" i="1">
                                <a:solidFill>
                                  <a:srgbClr val="000000"/>
                                </a:solidFill>
                                <a:latin typeface="Cambria Math" panose="02040503050406030204" pitchFamily="18" charset="0"/>
                              </a:rPr>
                              <m:t>a</m:t>
                            </m:r>
                            <m:r>
                              <a:rPr xmlns:a="http://schemas.openxmlformats.org/drawingml/2006/main" sz="3650" i="1">
                                <a:solidFill>
                                  <a:srgbClr val="000000"/>
                                </a:solidFill>
                                <a:latin typeface="Cambria Math" panose="02040503050406030204" pitchFamily="18" charset="0"/>
                              </a:rPr>
                              <m:t>l</m:t>
                            </m:r>
                          </m:num>
                          <m:den>
                            <m:r>
                              <a:rPr xmlns:a="http://schemas.openxmlformats.org/drawingml/2006/main" sz="3650" i="1">
                                <a:solidFill>
                                  <a:srgbClr val="000000"/>
                                </a:solidFill>
                                <a:latin typeface="Cambria Math" panose="02040503050406030204" pitchFamily="18" charset="0"/>
                              </a:rPr>
                              <m:t>d</m:t>
                            </m:r>
                            <m:r>
                              <a:rPr xmlns:a="http://schemas.openxmlformats.org/drawingml/2006/main" sz="3650" i="1">
                                <a:solidFill>
                                  <a:srgbClr val="000000"/>
                                </a:solidFill>
                                <a:latin typeface="Cambria Math" panose="02040503050406030204" pitchFamily="18" charset="0"/>
                              </a:rPr>
                              <m:t>t</m:t>
                            </m:r>
                          </m:den>
                        </m:f>
                      </m:e>
                      <m:e>
                        <m:r>
                          <a:rPr xmlns:a="http://schemas.openxmlformats.org/drawingml/2006/main" sz="3650" i="1">
                            <a:solidFill>
                              <a:srgbClr val="000000"/>
                            </a:solidFill>
                            <a:latin typeface="Cambria Math" panose="02040503050406030204" pitchFamily="18" charset="0"/>
                          </a:rPr>
                          <m:t>=</m:t>
                        </m:r>
                      </m:e>
                      <m:e>
                        <m:r>
                          <a:rPr xmlns:a="http://schemas.openxmlformats.org/drawingml/2006/main" sz="3650" i="1">
                            <a:solidFill>
                              <a:srgbClr val="000000"/>
                            </a:solidFill>
                            <a:latin typeface="Cambria Math" panose="02040503050406030204" pitchFamily="18" charset="0"/>
                          </a:rPr>
                          <m:t>K</m:t>
                        </m:r>
                        <m:r>
                          <a:rPr xmlns:a="http://schemas.openxmlformats.org/drawingml/2006/main" sz="3650" i="1">
                            <a:solidFill>
                              <a:srgbClr val="000000"/>
                            </a:solidFill>
                            <a:latin typeface="Cambria Math" panose="02040503050406030204" pitchFamily="18" charset="0"/>
                          </a:rPr>
                          <m:t>a</m:t>
                        </m:r>
                        <m:r>
                          <a:rPr xmlns:a="http://schemas.openxmlformats.org/drawingml/2006/main" sz="3650" i="1">
                            <a:solidFill>
                              <a:srgbClr val="000000"/>
                            </a:solidFill>
                            <a:latin typeface="Cambria Math" panose="02040503050406030204" pitchFamily="18" charset="0"/>
                          </a:rPr>
                          <m:t>×</m:t>
                        </m:r>
                        <m:r>
                          <a:rPr xmlns:a="http://schemas.openxmlformats.org/drawingml/2006/main" sz="3650" i="1">
                            <a:solidFill>
                              <a:srgbClr val="000000"/>
                            </a:solidFill>
                            <a:latin typeface="Cambria Math" panose="02040503050406030204" pitchFamily="18" charset="0"/>
                          </a:rPr>
                          <m:t>G</m:t>
                        </m:r>
                        <m:r>
                          <a:rPr xmlns:a="http://schemas.openxmlformats.org/drawingml/2006/main" sz="3650" i="1">
                            <a:solidFill>
                              <a:srgbClr val="000000"/>
                            </a:solidFill>
                            <a:latin typeface="Cambria Math" panose="02040503050406030204" pitchFamily="18" charset="0"/>
                          </a:rPr>
                          <m:t>u</m:t>
                        </m:r>
                        <m:r>
                          <a:rPr xmlns:a="http://schemas.openxmlformats.org/drawingml/2006/main" sz="3650" i="1">
                            <a:solidFill>
                              <a:srgbClr val="000000"/>
                            </a:solidFill>
                            <a:latin typeface="Cambria Math" panose="02040503050406030204" pitchFamily="18" charset="0"/>
                          </a:rPr>
                          <m:t>t</m:t>
                        </m:r>
                        <m:r>
                          <a:rPr xmlns:a="http://schemas.openxmlformats.org/drawingml/2006/main" sz="3650" i="1">
                            <a:solidFill>
                              <a:srgbClr val="000000"/>
                            </a:solidFill>
                            <a:latin typeface="Cambria Math" panose="02040503050406030204" pitchFamily="18" charset="0"/>
                          </a:rPr>
                          <m:t>−</m:t>
                        </m:r>
                        <m:f>
                          <m:fPr>
                            <m:ctrlPr>
                              <a:rPr xmlns:a="http://schemas.openxmlformats.org/drawingml/2006/main" sz="3650" i="1">
                                <a:solidFill>
                                  <a:srgbClr val="000000"/>
                                </a:solidFill>
                                <a:latin typeface="Cambria Math" panose="02040503050406030204" pitchFamily="18" charset="0"/>
                              </a:rPr>
                            </m:ctrlPr>
                            <m:type m:val="bar"/>
                          </m:fPr>
                          <m:num>
                            <m:r>
                              <a:rPr xmlns:a="http://schemas.openxmlformats.org/drawingml/2006/main" sz="3650" i="1">
                                <a:solidFill>
                                  <a:srgbClr val="000000"/>
                                </a:solidFill>
                                <a:latin typeface="Cambria Math" panose="02040503050406030204" pitchFamily="18" charset="0"/>
                              </a:rPr>
                              <m:t>C</m:t>
                            </m:r>
                            <m:r>
                              <a:rPr xmlns:a="http://schemas.openxmlformats.org/drawingml/2006/main" sz="3650" i="1">
                                <a:solidFill>
                                  <a:srgbClr val="000000"/>
                                </a:solidFill>
                                <a:latin typeface="Cambria Math" panose="02040503050406030204" pitchFamily="18" charset="0"/>
                              </a:rPr>
                              <m:t>L</m:t>
                            </m:r>
                          </m:num>
                          <m:den>
                            <m:r>
                              <a:rPr xmlns:a="http://schemas.openxmlformats.org/drawingml/2006/main" sz="3650" i="1">
                                <a:solidFill>
                                  <a:srgbClr val="000000"/>
                                </a:solidFill>
                                <a:latin typeface="Cambria Math" panose="02040503050406030204" pitchFamily="18" charset="0"/>
                              </a:rPr>
                              <m:t>V</m:t>
                            </m:r>
                          </m:den>
                        </m:f>
                        <m:r>
                          <a:rPr xmlns:a="http://schemas.openxmlformats.org/drawingml/2006/main" sz="3650" i="1">
                            <a:solidFill>
                              <a:srgbClr val="000000"/>
                            </a:solidFill>
                            <a:latin typeface="Cambria Math" panose="02040503050406030204" pitchFamily="18" charset="0"/>
                          </a:rPr>
                          <m:t>×</m:t>
                        </m:r>
                        <m:r>
                          <a:rPr xmlns:a="http://schemas.openxmlformats.org/drawingml/2006/main" sz="3650" i="1">
                            <a:solidFill>
                              <a:srgbClr val="000000"/>
                            </a:solidFill>
                            <a:latin typeface="Cambria Math" panose="02040503050406030204" pitchFamily="18" charset="0"/>
                          </a:rPr>
                          <m:t>C</m:t>
                        </m:r>
                        <m:r>
                          <a:rPr xmlns:a="http://schemas.openxmlformats.org/drawingml/2006/main" sz="3650" i="1">
                            <a:solidFill>
                              <a:srgbClr val="000000"/>
                            </a:solidFill>
                            <a:latin typeface="Cambria Math" panose="02040503050406030204" pitchFamily="18" charset="0"/>
                          </a:rPr>
                          <m:t>e</m:t>
                        </m:r>
                        <m:r>
                          <a:rPr xmlns:a="http://schemas.openxmlformats.org/drawingml/2006/main" sz="3650" i="1">
                            <a:solidFill>
                              <a:srgbClr val="000000"/>
                            </a:solidFill>
                            <a:latin typeface="Cambria Math" panose="02040503050406030204" pitchFamily="18" charset="0"/>
                          </a:rPr>
                          <m:t>n</m:t>
                        </m:r>
                        <m:r>
                          <a:rPr xmlns:a="http://schemas.openxmlformats.org/drawingml/2006/main" sz="3650" i="1">
                            <a:solidFill>
                              <a:srgbClr val="000000"/>
                            </a:solidFill>
                            <a:latin typeface="Cambria Math" panose="02040503050406030204" pitchFamily="18" charset="0"/>
                          </a:rPr>
                          <m:t>t</m:t>
                        </m:r>
                        <m:r>
                          <a:rPr xmlns:a="http://schemas.openxmlformats.org/drawingml/2006/main" sz="3650" i="1">
                            <a:solidFill>
                              <a:srgbClr val="000000"/>
                            </a:solidFill>
                            <a:latin typeface="Cambria Math" panose="02040503050406030204" pitchFamily="18" charset="0"/>
                          </a:rPr>
                          <m:t>r</m:t>
                        </m:r>
                        <m:r>
                          <a:rPr xmlns:a="http://schemas.openxmlformats.org/drawingml/2006/main" sz="3650" i="1">
                            <a:solidFill>
                              <a:srgbClr val="000000"/>
                            </a:solidFill>
                            <a:latin typeface="Cambria Math" panose="02040503050406030204" pitchFamily="18" charset="0"/>
                          </a:rPr>
                          <m:t>a</m:t>
                        </m:r>
                        <m:r>
                          <a:rPr xmlns:a="http://schemas.openxmlformats.org/drawingml/2006/main" sz="3650" i="1">
                            <a:solidFill>
                              <a:srgbClr val="000000"/>
                            </a:solidFill>
                            <a:latin typeface="Cambria Math" panose="02040503050406030204" pitchFamily="18" charset="0"/>
                          </a:rPr>
                          <m:t>l</m:t>
                        </m:r>
                      </m:e>
                    </m:mr>
                  </m:m>
                </m:oMath>
              </m:oMathPara>
            </a14:m>
          </a:p>
          <a:p>
            <a:pPr/>
          </a:p>
        </p:txBody>
      </p:sp>
      <p:pic>
        <p:nvPicPr>
          <p:cNvPr id="133" name="Screenshot 2019-07-15 at 8.10.36 PM.png" descr="Screenshot 2019-07-15 at 8.10.36 PM.png"/>
          <p:cNvPicPr>
            <a:picLocks noChangeAspect="1"/>
          </p:cNvPicPr>
          <p:nvPr/>
        </p:nvPicPr>
        <p:blipFill>
          <a:blip r:embed="rId3">
            <a:extLst/>
          </a:blip>
          <a:stretch>
            <a:fillRect/>
          </a:stretch>
        </p:blipFill>
        <p:spPr>
          <a:xfrm>
            <a:off x="1713498" y="3666409"/>
            <a:ext cx="9577804" cy="563478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But the parameters?"/>
          <p:cNvSpPr txBox="1"/>
          <p:nvPr>
            <p:ph type="ctrTitle"/>
          </p:nvPr>
        </p:nvSpPr>
        <p:spPr>
          <a:xfrm>
            <a:off x="1257300" y="790311"/>
            <a:ext cx="10464800" cy="719634"/>
          </a:xfrm>
          <a:prstGeom prst="rect">
            <a:avLst/>
          </a:prstGeom>
        </p:spPr>
        <p:txBody>
          <a:bodyPr/>
          <a:lstStyle>
            <a:lvl1pPr defTabSz="297941">
              <a:defRPr sz="4080"/>
            </a:lvl1pPr>
          </a:lstStyle>
          <a:p>
            <a:pPr/>
            <a:r>
              <a:t>But the parameters?</a:t>
            </a:r>
          </a:p>
        </p:txBody>
      </p:sp>
      <p:sp>
        <p:nvSpPr>
          <p:cNvPr id="138" name="Body"/>
          <p:cNvSpPr txBox="1"/>
          <p:nvPr>
            <p:ph type="subTitle" sz="quarter" idx="1"/>
          </p:nvPr>
        </p:nvSpPr>
        <p:spPr>
          <a:xfrm>
            <a:off x="1385655" y="6973554"/>
            <a:ext cx="10464801" cy="907775"/>
          </a:xfrm>
          <a:prstGeom prst="rect">
            <a:avLst/>
          </a:prstGeom>
        </p:spPr>
        <p:txBody>
          <a:bodyPr/>
          <a:lstStyle/>
          <a:p>
            <a:pPr algn="l"/>
          </a:p>
        </p:txBody>
      </p:sp>
      <p:grpSp>
        <p:nvGrpSpPr>
          <p:cNvPr id="142" name="Group"/>
          <p:cNvGrpSpPr/>
          <p:nvPr/>
        </p:nvGrpSpPr>
        <p:grpSpPr>
          <a:xfrm>
            <a:off x="144696" y="1544020"/>
            <a:ext cx="10374675" cy="4516290"/>
            <a:chOff x="0" y="0"/>
            <a:chExt cx="10374674" cy="4516289"/>
          </a:xfrm>
        </p:grpSpPr>
        <p:sp>
          <p:nvSpPr>
            <p:cNvPr id="139" name="Ka = 3…"/>
            <p:cNvSpPr/>
            <p:nvPr/>
          </p:nvSpPr>
          <p:spPr>
            <a:xfrm>
              <a:off x="2893623" y="4516289"/>
              <a:ext cx="13547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0" sz="2300"/>
              </a:pPr>
              <a:r>
                <a:t>K</a:t>
              </a:r>
              <a:r>
                <a:rPr baseline="-5999"/>
                <a:t>a</a:t>
              </a:r>
              <a:r>
                <a:t> = 3</a:t>
              </a:r>
            </a:p>
            <a:p>
              <a:pPr lvl="1" indent="0" algn="l">
                <a:defRPr b="0" sz="3700"/>
              </a:pPr>
              <a:r>
                <a:rPr sz="2300"/>
                <a:t>CL/V = 5</a:t>
              </a:r>
              <a:r>
                <a:t>    </a:t>
              </a:r>
            </a:p>
          </p:txBody>
        </p:sp>
        <p:sp>
          <p:nvSpPr>
            <p:cNvPr id="140" name="Ka = 25…"/>
            <p:cNvSpPr/>
            <p:nvPr/>
          </p:nvSpPr>
          <p:spPr>
            <a:xfrm>
              <a:off x="9111804" y="4516289"/>
              <a:ext cx="126287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b="0" sz="2300"/>
              </a:pPr>
              <a:r>
                <a:t>K</a:t>
              </a:r>
              <a:r>
                <a:rPr baseline="-5999"/>
                <a:t>a</a:t>
              </a:r>
              <a:r>
                <a:t> = 25</a:t>
              </a:r>
            </a:p>
            <a:p>
              <a:pPr lvl="1" indent="0" algn="l">
                <a:defRPr b="0" sz="3700"/>
              </a:pPr>
              <a:r>
                <a:rPr sz="2300"/>
                <a:t>CL/V = 5</a:t>
              </a:r>
              <a:r>
                <a:t>    </a:t>
              </a:r>
            </a:p>
          </p:txBody>
        </p:sp>
        <p:pic>
          <p:nvPicPr>
            <p:cNvPr id="141" name="Screenshot 2019-07-15 at 8.24.41 PM.png" descr="Screenshot 2019-07-15 at 8.24.41 PM.png"/>
            <p:cNvPicPr>
              <a:picLocks noChangeAspect="1"/>
            </p:cNvPicPr>
            <p:nvPr/>
          </p:nvPicPr>
          <p:blipFill>
            <a:blip r:embed="rId3">
              <a:extLst/>
            </a:blip>
            <a:stretch>
              <a:fillRect/>
            </a:stretch>
          </p:blipFill>
          <p:spPr>
            <a:xfrm>
              <a:off x="0" y="0"/>
              <a:ext cx="6525364" cy="3998200"/>
            </a:xfrm>
            <a:prstGeom prst="rect">
              <a:avLst/>
            </a:prstGeom>
            <a:ln w="12700" cap="flat">
              <a:noFill/>
              <a:miter lim="400000"/>
            </a:ln>
            <a:effectLst/>
          </p:spPr>
        </p:pic>
      </p:grpSp>
      <p:pic>
        <p:nvPicPr>
          <p:cNvPr id="143" name="Screenshot 2019-07-15 at 8.12.25 PM.png" descr="Screenshot 2019-07-15 at 8.12.25 PM.png"/>
          <p:cNvPicPr>
            <a:picLocks noChangeAspect="1"/>
          </p:cNvPicPr>
          <p:nvPr/>
        </p:nvPicPr>
        <p:blipFill>
          <a:blip r:embed="rId4">
            <a:extLst/>
          </a:blip>
          <a:srcRect l="0" t="0" r="0" b="0"/>
          <a:stretch>
            <a:fillRect/>
          </a:stretch>
        </p:blipFill>
        <p:spPr>
          <a:xfrm>
            <a:off x="6370171" y="1527509"/>
            <a:ext cx="6313022" cy="402079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Moving from an individual to a population"/>
          <p:cNvSpPr txBox="1"/>
          <p:nvPr>
            <p:ph type="ctrTitle"/>
          </p:nvPr>
        </p:nvSpPr>
        <p:spPr>
          <a:xfrm>
            <a:off x="1270000" y="430344"/>
            <a:ext cx="10464800" cy="746038"/>
          </a:xfrm>
          <a:prstGeom prst="rect">
            <a:avLst/>
          </a:prstGeom>
        </p:spPr>
        <p:txBody>
          <a:bodyPr/>
          <a:lstStyle>
            <a:lvl1pPr defTabSz="309625">
              <a:defRPr sz="4240"/>
            </a:lvl1pPr>
          </a:lstStyle>
          <a:p>
            <a:pPr/>
            <a:r>
              <a:t>Moving from an individual to a population</a:t>
            </a:r>
          </a:p>
        </p:txBody>
      </p:sp>
      <p:sp>
        <p:nvSpPr>
          <p:cNvPr id="148" name="So the same dose, same model, but different concentration profiles for different individuals because of the variation in the parameters that define a subject.…"/>
          <p:cNvSpPr txBox="1"/>
          <p:nvPr>
            <p:ph type="subTitle" sz="half" idx="1"/>
          </p:nvPr>
        </p:nvSpPr>
        <p:spPr>
          <a:xfrm>
            <a:off x="1270000" y="1231046"/>
            <a:ext cx="10464800" cy="4116508"/>
          </a:xfrm>
          <a:prstGeom prst="rect">
            <a:avLst/>
          </a:prstGeom>
        </p:spPr>
        <p:txBody>
          <a:bodyPr/>
          <a:lstStyle/>
          <a:p>
            <a:pPr/>
            <a:r>
              <a:t>So the same dose, same model, but different concentration profiles for different individuals because of the variation in the parameters that define a subject. </a:t>
            </a:r>
          </a:p>
          <a:p>
            <a:pPr/>
          </a:p>
          <a:p>
            <a:pPr/>
            <a:r>
              <a:t>How do we capture this variability? </a:t>
            </a:r>
          </a:p>
        </p:txBody>
      </p:sp>
      <p:pic>
        <p:nvPicPr>
          <p:cNvPr id="149" name="Screenshot 2019-07-11 at 1.09.17 PM.png" descr="Screenshot 2019-07-11 at 1.09.17 PM.png"/>
          <p:cNvPicPr>
            <a:picLocks noChangeAspect="1"/>
          </p:cNvPicPr>
          <p:nvPr/>
        </p:nvPicPr>
        <p:blipFill>
          <a:blip r:embed="rId3">
            <a:extLst/>
          </a:blip>
          <a:stretch>
            <a:fillRect/>
          </a:stretch>
        </p:blipFill>
        <p:spPr>
          <a:xfrm>
            <a:off x="578461" y="5252806"/>
            <a:ext cx="11847878" cy="373581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Non Linear Mixed Effects Models"/>
          <p:cNvSpPr txBox="1"/>
          <p:nvPr>
            <p:ph type="subTitle" idx="1"/>
          </p:nvPr>
        </p:nvSpPr>
        <p:spPr>
          <a:xfrm>
            <a:off x="1706920" y="507849"/>
            <a:ext cx="10464801" cy="8144570"/>
          </a:xfrm>
          <a:prstGeom prst="rect">
            <a:avLst/>
          </a:prstGeom>
        </p:spPr>
        <p:txBody>
          <a:bodyPr/>
          <a:lstStyle/>
          <a:p>
            <a:pPr>
              <a:defRPr b="1" sz="4100"/>
            </a:pPr>
            <a:r>
              <a:t>Non Linear Mixed Effects Models</a:t>
            </a:r>
          </a:p>
          <a:p>
            <a:pPr/>
          </a:p>
          <a:p>
            <a:pPr/>
          </a:p>
          <a:p>
            <a:pPr/>
          </a:p>
          <a:p>
            <a:pPr/>
          </a:p>
          <a:p>
            <a:pPr/>
          </a:p>
          <a:p>
            <a:pPr/>
          </a:p>
          <a:p>
            <a:pPr/>
          </a:p>
          <a:p>
            <a:pPr/>
          </a:p>
          <a:p>
            <a:pPr/>
          </a:p>
          <a:p>
            <a:pPr/>
          </a:p>
          <a:p>
            <a:pPr algn="l"/>
          </a:p>
        </p:txBody>
      </p:sp>
      <p:grpSp>
        <p:nvGrpSpPr>
          <p:cNvPr id="165" name="Group"/>
          <p:cNvGrpSpPr/>
          <p:nvPr/>
        </p:nvGrpSpPr>
        <p:grpSpPr>
          <a:xfrm>
            <a:off x="525862" y="1975027"/>
            <a:ext cx="11953077" cy="6430809"/>
            <a:chOff x="0" y="0"/>
            <a:chExt cx="11953075" cy="6430807"/>
          </a:xfrm>
        </p:grpSpPr>
        <p:pic>
          <p:nvPicPr>
            <p:cNvPr id="154" name="Screenshot 2019-05-08 at 12.52.23 AM.png" descr="Screenshot 2019-05-08 at 12.52.23 AM.png"/>
            <p:cNvPicPr>
              <a:picLocks noChangeAspect="1"/>
            </p:cNvPicPr>
            <p:nvPr/>
          </p:nvPicPr>
          <p:blipFill>
            <a:blip r:embed="rId3">
              <a:extLst/>
            </a:blip>
            <a:stretch>
              <a:fillRect/>
            </a:stretch>
          </p:blipFill>
          <p:spPr>
            <a:xfrm>
              <a:off x="3195524" y="0"/>
              <a:ext cx="6104739" cy="6430808"/>
            </a:xfrm>
            <a:prstGeom prst="rect">
              <a:avLst/>
            </a:prstGeom>
            <a:ln w="12700" cap="flat">
              <a:noFill/>
              <a:miter lim="400000"/>
            </a:ln>
            <a:effectLst/>
          </p:spPr>
        </p:pic>
        <p:sp>
          <p:nvSpPr>
            <p:cNvPr id="155" name="Line"/>
            <p:cNvSpPr/>
            <p:nvPr/>
          </p:nvSpPr>
          <p:spPr>
            <a:xfrm flipH="1">
              <a:off x="6267497" y="697263"/>
              <a:ext cx="2467992" cy="258305"/>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6" name="Random Effects"/>
            <p:cNvSpPr txBox="1"/>
            <p:nvPr/>
          </p:nvSpPr>
          <p:spPr>
            <a:xfrm>
              <a:off x="8782886" y="365660"/>
              <a:ext cx="3170190" cy="637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b="0">
                  <a:solidFill>
                    <a:schemeClr val="accent5">
                      <a:hueOff val="-82419"/>
                      <a:satOff val="-9513"/>
                      <a:lumOff val="-16343"/>
                    </a:schemeClr>
                  </a:solidFill>
                </a:defRPr>
              </a:lvl1pPr>
            </a:lstStyle>
            <a:p>
              <a:pPr/>
              <a:r>
                <a:t>Random Effects</a:t>
              </a:r>
            </a:p>
          </p:txBody>
        </p:sp>
        <p:sp>
          <p:nvSpPr>
            <p:cNvPr id="157" name="Line"/>
            <p:cNvSpPr/>
            <p:nvPr/>
          </p:nvSpPr>
          <p:spPr>
            <a:xfrm>
              <a:off x="2458859" y="2477187"/>
              <a:ext cx="1194734" cy="105658"/>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8" name="Fixed effects"/>
            <p:cNvSpPr txBox="1"/>
            <p:nvPr/>
          </p:nvSpPr>
          <p:spPr>
            <a:xfrm>
              <a:off x="0" y="2096333"/>
              <a:ext cx="2662740" cy="637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pPr/>
              <a:r>
                <a:t>Fixed effects</a:t>
              </a:r>
            </a:p>
          </p:txBody>
        </p:sp>
        <p:sp>
          <p:nvSpPr>
            <p:cNvPr id="159" name="Line"/>
            <p:cNvSpPr/>
            <p:nvPr/>
          </p:nvSpPr>
          <p:spPr>
            <a:xfrm flipH="1" flipV="1">
              <a:off x="7632504" y="2556876"/>
              <a:ext cx="1525551"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60" name="Covariates"/>
            <p:cNvSpPr txBox="1"/>
            <p:nvPr/>
          </p:nvSpPr>
          <p:spPr>
            <a:xfrm>
              <a:off x="8880276" y="2217052"/>
              <a:ext cx="2169610" cy="637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pPr/>
              <a:r>
                <a:t>Covariates</a:t>
              </a:r>
            </a:p>
          </p:txBody>
        </p:sp>
        <p:sp>
          <p:nvSpPr>
            <p:cNvPr id="161" name="Line"/>
            <p:cNvSpPr/>
            <p:nvPr/>
          </p:nvSpPr>
          <p:spPr>
            <a:xfrm flipV="1">
              <a:off x="3204089" y="2807592"/>
              <a:ext cx="2298474" cy="131371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62" name="Dynamics"/>
            <p:cNvSpPr txBox="1"/>
            <p:nvPr/>
          </p:nvSpPr>
          <p:spPr>
            <a:xfrm>
              <a:off x="1635489" y="4000801"/>
              <a:ext cx="2014637" cy="637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pPr/>
              <a:r>
                <a:t>Dynamics</a:t>
              </a:r>
            </a:p>
          </p:txBody>
        </p:sp>
        <p:sp>
          <p:nvSpPr>
            <p:cNvPr id="163" name="Line"/>
            <p:cNvSpPr/>
            <p:nvPr/>
          </p:nvSpPr>
          <p:spPr>
            <a:xfrm flipH="1">
              <a:off x="6194996" y="4247521"/>
              <a:ext cx="2662741"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64" name="Observations"/>
            <p:cNvSpPr txBox="1"/>
            <p:nvPr/>
          </p:nvSpPr>
          <p:spPr>
            <a:xfrm>
              <a:off x="8526726" y="3916161"/>
              <a:ext cx="2825293" cy="637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a:solidFill>
                    <a:schemeClr val="accent5">
                      <a:hueOff val="-82419"/>
                      <a:satOff val="-9513"/>
                      <a:lumOff val="-16343"/>
                    </a:schemeClr>
                  </a:solidFill>
                </a:defRPr>
              </a:lvl1pPr>
            </a:lstStyle>
            <a:p>
              <a:pPr/>
              <a:r>
                <a:t>Observations</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p:cNvSpPr txBox="1"/>
          <p:nvPr>
            <p:ph type="ctrTitle"/>
          </p:nvPr>
        </p:nvSpPr>
        <p:spPr>
          <a:xfrm>
            <a:off x="500842" y="995280"/>
            <a:ext cx="12003116" cy="8732858"/>
          </a:xfrm>
          <a:prstGeom prst="rect">
            <a:avLst/>
          </a:prstGeom>
        </p:spPr>
        <p:txBody>
          <a:bodyPr/>
          <a:lstStyle/>
          <a:p>
            <a:pPr algn="l" defTabSz="457200">
              <a:lnSpc>
                <a:spcPts val="3200"/>
              </a:lnSpc>
              <a:defRPr sz="1200">
                <a:ln w="0" cap="flat">
                  <a:solidFill>
                    <a:srgbClr val="BBBBBB"/>
                  </a:solidFill>
                  <a:prstDash val="solid"/>
                  <a:miter lim="400000"/>
                </a:ln>
                <a:solidFill>
                  <a:srgbClr val="BBBBBB"/>
                </a:solidFill>
                <a:latin typeface="Menlo"/>
                <a:ea typeface="Menlo"/>
                <a:cs typeface="Menlo"/>
                <a:sym typeface="Menlo"/>
              </a:defRPr>
            </a:pPr>
          </a:p>
        </p:txBody>
      </p:sp>
      <p:sp>
        <p:nvSpPr>
          <p:cNvPr id="170" name="Defining NLME Models in Pumas"/>
          <p:cNvSpPr txBox="1"/>
          <p:nvPr>
            <p:ph type="subTitle" sz="quarter" idx="1"/>
          </p:nvPr>
        </p:nvSpPr>
        <p:spPr>
          <a:xfrm>
            <a:off x="1181948" y="243113"/>
            <a:ext cx="10464801" cy="1130301"/>
          </a:xfrm>
          <a:prstGeom prst="rect">
            <a:avLst/>
          </a:prstGeom>
        </p:spPr>
        <p:txBody>
          <a:bodyPr/>
          <a:lstStyle>
            <a:lvl1pPr>
              <a:defRPr b="1"/>
            </a:lvl1pPr>
          </a:lstStyle>
          <a:p>
            <a:pPr/>
            <a:r>
              <a:t>Defining NLME Models in Pumas</a:t>
            </a:r>
          </a:p>
        </p:txBody>
      </p:sp>
      <p:pic>
        <p:nvPicPr>
          <p:cNvPr id="171" name="carbon.png" descr="carbon.png"/>
          <p:cNvPicPr>
            <a:picLocks noChangeAspect="1"/>
          </p:cNvPicPr>
          <p:nvPr/>
        </p:nvPicPr>
        <p:blipFill>
          <a:blip r:embed="rId3">
            <a:extLst/>
          </a:blip>
          <a:stretch>
            <a:fillRect/>
          </a:stretch>
        </p:blipFill>
        <p:spPr>
          <a:xfrm>
            <a:off x="877634" y="995280"/>
            <a:ext cx="11249532" cy="873285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itle"/>
          <p:cNvSpPr txBox="1"/>
          <p:nvPr>
            <p:ph type="ctrTitle"/>
          </p:nvPr>
        </p:nvSpPr>
        <p:spPr>
          <a:prstGeom prst="rect">
            <a:avLst/>
          </a:prstGeom>
        </p:spPr>
        <p:txBody>
          <a:bodyPr/>
          <a:lstStyle/>
          <a:p>
            <a:pPr/>
          </a:p>
        </p:txBody>
      </p:sp>
      <p:sp>
        <p:nvSpPr>
          <p:cNvPr id="176" name="@param: Model parameters (Population averages)…"/>
          <p:cNvSpPr txBox="1"/>
          <p:nvPr>
            <p:ph type="subTitle" idx="1"/>
          </p:nvPr>
        </p:nvSpPr>
        <p:spPr>
          <a:xfrm>
            <a:off x="798395" y="1041947"/>
            <a:ext cx="11408010" cy="5524529"/>
          </a:xfrm>
          <a:prstGeom prst="rect">
            <a:avLst/>
          </a:prstGeom>
        </p:spPr>
        <p:txBody>
          <a:bodyPr/>
          <a:lstStyle/>
          <a:p>
            <a:pPr algn="l" defTabSz="452627">
              <a:lnSpc>
                <a:spcPts val="3200"/>
              </a:lnSpc>
              <a:defRPr sz="1188">
                <a:solidFill>
                  <a:srgbClr val="E6A1C3"/>
                </a:solidFill>
                <a:latin typeface="Menlo"/>
                <a:ea typeface="Menlo"/>
                <a:cs typeface="Menlo"/>
                <a:sym typeface="Menlo"/>
              </a:defRPr>
            </a:pPr>
          </a:p>
          <a:p>
            <a:pPr algn="l" defTabSz="452627">
              <a:defRPr b="1" sz="2648"/>
            </a:pPr>
            <a:r>
              <a:rPr>
                <a:latin typeface="Courier"/>
                <a:ea typeface="Courier"/>
                <a:cs typeface="Courier"/>
                <a:sym typeface="Courier"/>
              </a:rPr>
              <a:t>@param</a:t>
            </a:r>
            <a:r>
              <a:t>: Model parameters (Population averages)</a:t>
            </a:r>
          </a:p>
          <a:p>
            <a:pPr algn="l" defTabSz="452627">
              <a:defRPr b="1" sz="2648"/>
            </a:pPr>
          </a:p>
          <a:p>
            <a:pPr algn="l" defTabSz="452627">
              <a:defRPr sz="1647">
                <a:solidFill>
                  <a:srgbClr val="AA22FF"/>
                </a:solidFill>
                <a:latin typeface="Courier"/>
                <a:ea typeface="Courier"/>
                <a:cs typeface="Courier"/>
                <a:sym typeface="Courier"/>
              </a:defRPr>
            </a:pPr>
            <a:r>
              <a:t>@param</a:t>
            </a:r>
            <a:r>
              <a:rPr>
                <a:solidFill>
                  <a:srgbClr val="000000"/>
                </a:solidFill>
              </a:rPr>
              <a:t> </a:t>
            </a:r>
            <a:r>
              <a:rPr b="1">
                <a:solidFill>
                  <a:srgbClr val="008000"/>
                </a:solidFill>
              </a:rPr>
              <a:t>begin</a:t>
            </a:r>
            <a:endParaRPr>
              <a:solidFill>
                <a:srgbClr val="000000"/>
              </a:solidFill>
            </a:endParaRPr>
          </a:p>
          <a:p>
            <a:pPr algn="l" defTabSz="452627">
              <a:defRPr sz="1647">
                <a:latin typeface="Courier"/>
                <a:ea typeface="Courier"/>
                <a:cs typeface="Courier"/>
                <a:sym typeface="Courier"/>
              </a:defRPr>
            </a:pPr>
            <a:r>
              <a:t>    θ1 </a:t>
            </a:r>
            <a:r>
              <a:rPr>
                <a:solidFill>
                  <a:srgbClr val="666666"/>
                </a:solidFill>
              </a:rPr>
              <a:t>∈</a:t>
            </a:r>
            <a:r>
              <a:t> RealDomain(lower</a:t>
            </a:r>
            <a:r>
              <a:rPr>
                <a:solidFill>
                  <a:srgbClr val="666666"/>
                </a:solidFill>
              </a:rPr>
              <a:t>=0.1</a:t>
            </a:r>
            <a:r>
              <a:t>,   init</a:t>
            </a:r>
            <a:r>
              <a:rPr>
                <a:solidFill>
                  <a:srgbClr val="666666"/>
                </a:solidFill>
              </a:rPr>
              <a:t>=2.77</a:t>
            </a:r>
            <a:r>
              <a:t>,   upper</a:t>
            </a:r>
            <a:r>
              <a:rPr>
                <a:solidFill>
                  <a:srgbClr val="666666"/>
                </a:solidFill>
              </a:rPr>
              <a:t>=5.0</a:t>
            </a:r>
            <a:r>
              <a:t>)</a:t>
            </a:r>
          </a:p>
          <a:p>
            <a:pPr algn="l" defTabSz="452627">
              <a:defRPr sz="1647">
                <a:latin typeface="Courier"/>
                <a:ea typeface="Courier"/>
                <a:cs typeface="Courier"/>
                <a:sym typeface="Courier"/>
              </a:defRPr>
            </a:pPr>
            <a:r>
              <a:t>    θ2 </a:t>
            </a:r>
            <a:r>
              <a:rPr>
                <a:solidFill>
                  <a:srgbClr val="666666"/>
                </a:solidFill>
              </a:rPr>
              <a:t>∈</a:t>
            </a:r>
            <a:r>
              <a:t> RealDomain(lower</a:t>
            </a:r>
            <a:r>
              <a:rPr>
                <a:solidFill>
                  <a:srgbClr val="666666"/>
                </a:solidFill>
              </a:rPr>
              <a:t>=0.008</a:t>
            </a:r>
            <a:r>
              <a:t>, init</a:t>
            </a:r>
            <a:r>
              <a:rPr>
                <a:solidFill>
                  <a:srgbClr val="666666"/>
                </a:solidFill>
              </a:rPr>
              <a:t>=0.0781</a:t>
            </a:r>
            <a:r>
              <a:t>, upper</a:t>
            </a:r>
            <a:r>
              <a:rPr>
                <a:solidFill>
                  <a:srgbClr val="666666"/>
                </a:solidFill>
              </a:rPr>
              <a:t>=0.5</a:t>
            </a:r>
            <a:r>
              <a:t>)</a:t>
            </a:r>
          </a:p>
          <a:p>
            <a:pPr algn="l" defTabSz="452627">
              <a:defRPr sz="1647">
                <a:latin typeface="Courier"/>
                <a:ea typeface="Courier"/>
                <a:cs typeface="Courier"/>
                <a:sym typeface="Courier"/>
              </a:defRPr>
            </a:pPr>
            <a:r>
              <a:t>    θ3 </a:t>
            </a:r>
            <a:r>
              <a:rPr>
                <a:solidFill>
                  <a:srgbClr val="666666"/>
                </a:solidFill>
              </a:rPr>
              <a:t>∈</a:t>
            </a:r>
            <a:r>
              <a:t> RealDomain(lower</a:t>
            </a:r>
            <a:r>
              <a:rPr>
                <a:solidFill>
                  <a:srgbClr val="666666"/>
                </a:solidFill>
              </a:rPr>
              <a:t>=0.004</a:t>
            </a:r>
            <a:r>
              <a:t>, init</a:t>
            </a:r>
            <a:r>
              <a:rPr>
                <a:solidFill>
                  <a:srgbClr val="666666"/>
                </a:solidFill>
              </a:rPr>
              <a:t>=0.0363</a:t>
            </a:r>
            <a:r>
              <a:t>, upper</a:t>
            </a:r>
            <a:r>
              <a:rPr>
                <a:solidFill>
                  <a:srgbClr val="666666"/>
                </a:solidFill>
              </a:rPr>
              <a:t>=0.9</a:t>
            </a:r>
            <a:r>
              <a:t>)</a:t>
            </a:r>
          </a:p>
          <a:p>
            <a:pPr algn="l" defTabSz="452627">
              <a:defRPr sz="1647">
                <a:latin typeface="Courier"/>
                <a:ea typeface="Courier"/>
                <a:cs typeface="Courier"/>
                <a:sym typeface="Courier"/>
              </a:defRPr>
            </a:pPr>
            <a:r>
              <a:t>    Ω </a:t>
            </a:r>
            <a:r>
              <a:rPr>
                <a:solidFill>
                  <a:srgbClr val="666666"/>
                </a:solidFill>
              </a:rPr>
              <a:t>∈</a:t>
            </a:r>
            <a:r>
              <a:t> PSDDomain(</a:t>
            </a:r>
            <a:r>
              <a:rPr>
                <a:solidFill>
                  <a:srgbClr val="666666"/>
                </a:solidFill>
              </a:rPr>
              <a:t>2</a:t>
            </a:r>
            <a:r>
              <a:t>, init</a:t>
            </a:r>
            <a:r>
              <a:rPr>
                <a:solidFill>
                  <a:srgbClr val="666666"/>
                </a:solidFill>
              </a:rPr>
              <a:t>=</a:t>
            </a:r>
            <a:r>
              <a:t>diagm([</a:t>
            </a:r>
            <a:r>
              <a:rPr>
                <a:solidFill>
                  <a:srgbClr val="666666"/>
                </a:solidFill>
              </a:rPr>
              <a:t>5.55</a:t>
            </a:r>
            <a:r>
              <a:t>, </a:t>
            </a:r>
            <a:r>
              <a:rPr>
                <a:solidFill>
                  <a:srgbClr val="666666"/>
                </a:solidFill>
              </a:rPr>
              <a:t>0.515</a:t>
            </a:r>
            <a:r>
              <a:t>]))        </a:t>
            </a:r>
          </a:p>
          <a:p>
            <a:pPr algn="l" defTabSz="452627">
              <a:defRPr sz="1647">
                <a:latin typeface="Courier"/>
                <a:ea typeface="Courier"/>
                <a:cs typeface="Courier"/>
                <a:sym typeface="Courier"/>
              </a:defRPr>
            </a:pPr>
            <a:r>
              <a:t>    σ2 </a:t>
            </a:r>
            <a:r>
              <a:rPr>
                <a:solidFill>
                  <a:srgbClr val="666666"/>
                </a:solidFill>
              </a:rPr>
              <a:t>∈</a:t>
            </a:r>
            <a:r>
              <a:t> RealDomain(lower</a:t>
            </a:r>
            <a:r>
              <a:rPr>
                <a:solidFill>
                  <a:srgbClr val="666666"/>
                </a:solidFill>
              </a:rPr>
              <a:t>=0.0</a:t>
            </a:r>
            <a:r>
              <a:t>, init</a:t>
            </a:r>
            <a:r>
              <a:rPr>
                <a:solidFill>
                  <a:srgbClr val="666666"/>
                </a:solidFill>
              </a:rPr>
              <a:t>=0.388</a:t>
            </a:r>
            <a:r>
              <a:t>)</a:t>
            </a:r>
          </a:p>
          <a:p>
            <a:pPr algn="l" defTabSz="452627">
              <a:defRPr b="1" sz="1647">
                <a:solidFill>
                  <a:srgbClr val="008000"/>
                </a:solidFill>
                <a:latin typeface="Courier"/>
                <a:ea typeface="Courier"/>
                <a:cs typeface="Courier"/>
                <a:sym typeface="Courier"/>
              </a:defRPr>
            </a:pPr>
            <a:r>
              <a:t>end</a:t>
            </a:r>
          </a:p>
          <a:p>
            <a:pPr algn="l" defTabSz="452627">
              <a:defRPr b="1" sz="1647">
                <a:solidFill>
                  <a:srgbClr val="008000"/>
                </a:solidFill>
                <a:latin typeface="Courier"/>
                <a:ea typeface="Courier"/>
                <a:cs typeface="Courier"/>
                <a:sym typeface="Courier"/>
              </a:defRPr>
            </a:pPr>
            <a:endParaRPr b="0">
              <a:solidFill>
                <a:srgbClr val="000000"/>
              </a:solidFill>
            </a:endParaRPr>
          </a:p>
          <a:p>
            <a:pPr algn="l" defTabSz="452627">
              <a:defRPr sz="2356"/>
            </a:pPr>
            <a:r>
              <a:t>This specifies the parameters of the model, and their domains:</a:t>
            </a:r>
          </a:p>
          <a:p>
            <a:pPr marL="452627" indent="-314325" algn="l" defTabSz="452627">
              <a:buSzPct val="145000"/>
              <a:buFont typeface="Courier"/>
              <a:buChar char="•"/>
              <a:defRPr sz="2356"/>
            </a:pPr>
            <a:r>
              <a:rPr>
                <a:latin typeface="Courier"/>
                <a:ea typeface="Courier"/>
                <a:cs typeface="Courier"/>
                <a:sym typeface="Courier"/>
              </a:rPr>
              <a:t>RealDomain</a:t>
            </a:r>
            <a:r>
              <a:t>: real values (possibly subject to upper/lower bounds)</a:t>
            </a:r>
          </a:p>
          <a:p>
            <a:pPr marL="452627" indent="-314325" algn="l" defTabSz="452627">
              <a:buSzPct val="145000"/>
              <a:buFont typeface="Courier"/>
              <a:buChar char="•"/>
              <a:defRPr sz="2356"/>
            </a:pPr>
            <a:r>
              <a:rPr>
                <a:latin typeface="Courier"/>
                <a:ea typeface="Courier"/>
                <a:cs typeface="Courier"/>
                <a:sym typeface="Courier"/>
              </a:rPr>
              <a:t>VectorDomain</a:t>
            </a:r>
            <a:r>
              <a:t>: vector of real valies</a:t>
            </a:r>
          </a:p>
          <a:p>
            <a:pPr marL="452627" indent="-314325" algn="l" defTabSz="452627">
              <a:buSzPct val="145000"/>
              <a:buFont typeface="Courier"/>
              <a:buChar char="•"/>
              <a:defRPr sz="2356"/>
            </a:pPr>
            <a:r>
              <a:rPr>
                <a:latin typeface="Courier"/>
                <a:ea typeface="Courier"/>
                <a:cs typeface="Courier"/>
                <a:sym typeface="Courier"/>
              </a:rPr>
              <a:t>PSDDomain</a:t>
            </a:r>
            <a:r>
              <a:t>: symmetric positive-definite matrices (e.g. for covariance matrices)</a:t>
            </a:r>
          </a:p>
          <a:p>
            <a:pPr marL="452627" indent="-314325" algn="l" defTabSz="452627">
              <a:buSzPct val="145000"/>
              <a:buFont typeface="Courier"/>
              <a:buChar char="•"/>
              <a:defRPr sz="2356"/>
            </a:pPr>
            <a:r>
              <a:rPr>
                <a:latin typeface="Courier"/>
                <a:ea typeface="Courier"/>
                <a:cs typeface="Courier"/>
                <a:sym typeface="Courier"/>
              </a:rPr>
              <a:t>PDiagDomain</a:t>
            </a:r>
            <a:r>
              <a:t>: postive-valued diagonal matrices</a:t>
            </a:r>
          </a:p>
          <a:p>
            <a:pPr algn="l" defTabSz="452627">
              <a:lnSpc>
                <a:spcPts val="3200"/>
              </a:lnSpc>
              <a:defRPr sz="1188">
                <a:solidFill>
                  <a:srgbClr val="AFFAAF"/>
                </a:solidFill>
                <a:latin typeface="Menlo"/>
                <a:ea typeface="Menlo"/>
                <a:cs typeface="Menlo"/>
                <a:sym typeface="Menlo"/>
              </a:defRPr>
            </a:pPr>
            <a:endParaRPr>
              <a:solidFill>
                <a:srgbClr val="BBBBBB"/>
              </a:solidFill>
            </a:endParaRPr>
          </a:p>
        </p:txBody>
      </p:sp>
      <p:grpSp>
        <p:nvGrpSpPr>
          <p:cNvPr id="179" name="Group"/>
          <p:cNvGrpSpPr/>
          <p:nvPr/>
        </p:nvGrpSpPr>
        <p:grpSpPr>
          <a:xfrm>
            <a:off x="798395" y="6489126"/>
            <a:ext cx="11408010" cy="2985046"/>
            <a:chOff x="66350" y="495202"/>
            <a:chExt cx="11408008" cy="2985044"/>
          </a:xfrm>
        </p:grpSpPr>
        <p:sp>
          <p:nvSpPr>
            <p:cNvPr id="177" name="@random: Random effects (Individual differences)…"/>
            <p:cNvSpPr txBox="1"/>
            <p:nvPr/>
          </p:nvSpPr>
          <p:spPr>
            <a:xfrm>
              <a:off x="66350" y="495202"/>
              <a:ext cx="11408010" cy="2985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52627">
                <a:defRPr sz="2648"/>
              </a:pPr>
              <a:r>
                <a:rPr>
                  <a:latin typeface="Courier"/>
                  <a:ea typeface="Courier"/>
                  <a:cs typeface="Courier"/>
                  <a:sym typeface="Courier"/>
                </a:rPr>
                <a:t>@random</a:t>
              </a:r>
              <a:r>
                <a:t>: Random effects (Individual differences)</a:t>
              </a:r>
            </a:p>
            <a:p>
              <a:pPr algn="l" defTabSz="452627">
                <a:defRPr sz="2648"/>
              </a:pPr>
            </a:p>
            <a:p>
              <a:pPr algn="l" defTabSz="452627">
                <a:defRPr b="0" sz="1647">
                  <a:solidFill>
                    <a:srgbClr val="AA22FF"/>
                  </a:solidFill>
                  <a:latin typeface="Courier"/>
                  <a:ea typeface="Courier"/>
                  <a:cs typeface="Courier"/>
                  <a:sym typeface="Courier"/>
                </a:defRPr>
              </a:pPr>
              <a:r>
                <a:t>@random</a:t>
              </a:r>
              <a:r>
                <a:rPr>
                  <a:solidFill>
                    <a:srgbClr val="000000"/>
                  </a:solidFill>
                </a:rPr>
                <a:t> </a:t>
              </a:r>
              <a:r>
                <a:rPr b="1">
                  <a:solidFill>
                    <a:srgbClr val="008000"/>
                  </a:solidFill>
                </a:rPr>
                <a:t>begin</a:t>
              </a:r>
              <a:endParaRPr>
                <a:solidFill>
                  <a:srgbClr val="000000"/>
                </a:solidFill>
              </a:endParaRPr>
            </a:p>
            <a:p>
              <a:pPr algn="l" defTabSz="452627">
                <a:defRPr b="0" sz="1647">
                  <a:latin typeface="Courier"/>
                  <a:ea typeface="Courier"/>
                  <a:cs typeface="Courier"/>
                  <a:sym typeface="Courier"/>
                </a:defRPr>
              </a:pPr>
              <a:r>
                <a:t>    η </a:t>
              </a:r>
              <a:r>
                <a:rPr>
                  <a:solidFill>
                    <a:srgbClr val="666666"/>
                  </a:solidFill>
                </a:rPr>
                <a:t>~</a:t>
              </a:r>
              <a:r>
                <a:t> MvNormal(Ω)</a:t>
              </a:r>
            </a:p>
            <a:p>
              <a:pPr algn="l" defTabSz="452627">
                <a:defRPr sz="1647">
                  <a:solidFill>
                    <a:srgbClr val="008000"/>
                  </a:solidFill>
                  <a:latin typeface="Courier"/>
                  <a:ea typeface="Courier"/>
                  <a:cs typeface="Courier"/>
                  <a:sym typeface="Courier"/>
                </a:defRPr>
              </a:pPr>
              <a:r>
                <a:t>end</a:t>
              </a:r>
            </a:p>
            <a:p>
              <a:pPr algn="l" defTabSz="452627">
                <a:defRPr sz="1647">
                  <a:solidFill>
                    <a:srgbClr val="008000"/>
                  </a:solidFill>
                  <a:latin typeface="Courier"/>
                  <a:ea typeface="Courier"/>
                  <a:cs typeface="Courier"/>
                  <a:sym typeface="Courier"/>
                </a:defRPr>
              </a:pPr>
              <a:endParaRPr b="0">
                <a:solidFill>
                  <a:srgbClr val="000000"/>
                </a:solidFill>
              </a:endParaRPr>
            </a:p>
            <a:p>
              <a:pPr algn="l" defTabSz="452627">
                <a:defRPr b="0" sz="2356"/>
              </a:pPr>
              <a:r>
                <a:t>Specifies the random effects, dependent on parameters. </a:t>
              </a:r>
              <a:r>
                <a:t>The random effects are defined by a distribution from Distributions.jl.</a:t>
              </a:r>
            </a:p>
          </p:txBody>
        </p:sp>
        <p:pic>
          <p:nvPicPr>
            <p:cNvPr id="178" name="Screenshot 2019-07-16 at 12.21.03 AM.png" descr="Screenshot 2019-07-16 at 12.21.03 AM.png"/>
            <p:cNvPicPr>
              <a:picLocks noChangeAspect="1"/>
            </p:cNvPicPr>
            <p:nvPr/>
          </p:nvPicPr>
          <p:blipFill>
            <a:blip r:embed="rId2">
              <a:extLst/>
            </a:blip>
            <a:stretch>
              <a:fillRect/>
            </a:stretch>
          </p:blipFill>
          <p:spPr>
            <a:xfrm>
              <a:off x="67471" y="1149513"/>
              <a:ext cx="3402126" cy="1125218"/>
            </a:xfrm>
            <a:prstGeom prst="rect">
              <a:avLst/>
            </a:prstGeom>
            <a:ln w="12700" cap="flat">
              <a:noFill/>
              <a:miter lim="400000"/>
            </a:ln>
            <a:effectLst/>
          </p:spPr>
        </p:pic>
      </p:grpSp>
      <p:pic>
        <p:nvPicPr>
          <p:cNvPr id="180" name="Screenshot 2019-07-16 at 12.18.28 AM.png" descr="Screenshot 2019-07-16 at 12.18.28 AM.png"/>
          <p:cNvPicPr>
            <a:picLocks noChangeAspect="1"/>
          </p:cNvPicPr>
          <p:nvPr/>
        </p:nvPicPr>
        <p:blipFill>
          <a:blip r:embed="rId3">
            <a:extLst/>
          </a:blip>
          <a:stretch>
            <a:fillRect/>
          </a:stretch>
        </p:blipFill>
        <p:spPr>
          <a:xfrm>
            <a:off x="799682" y="1889694"/>
            <a:ext cx="8325745" cy="216442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p:cNvSpPr txBox="1"/>
          <p:nvPr>
            <p:ph type="ctrTitle"/>
          </p:nvPr>
        </p:nvSpPr>
        <p:spPr>
          <a:prstGeom prst="rect">
            <a:avLst/>
          </a:prstGeom>
        </p:spPr>
        <p:txBody>
          <a:bodyPr/>
          <a:lstStyle/>
          <a:p>
            <a:pPr/>
          </a:p>
        </p:txBody>
      </p:sp>
      <p:sp>
        <p:nvSpPr>
          <p:cNvPr id="183" name="@pre: pre-processing…"/>
          <p:cNvSpPr txBox="1"/>
          <p:nvPr>
            <p:ph type="subTitle" idx="1"/>
          </p:nvPr>
        </p:nvSpPr>
        <p:spPr>
          <a:xfrm>
            <a:off x="794477" y="920080"/>
            <a:ext cx="11362937" cy="8757362"/>
          </a:xfrm>
          <a:prstGeom prst="rect">
            <a:avLst/>
          </a:prstGeom>
        </p:spPr>
        <p:txBody>
          <a:bodyPr/>
          <a:lstStyle/>
          <a:p>
            <a:pPr algn="l" defTabSz="457200">
              <a:defRPr b="1" sz="2674"/>
            </a:pPr>
            <a:r>
              <a:rPr>
                <a:latin typeface="Courier"/>
                <a:ea typeface="Courier"/>
                <a:cs typeface="Courier"/>
                <a:sym typeface="Courier"/>
              </a:rPr>
              <a:t>@pre</a:t>
            </a:r>
            <a:r>
              <a:t>: pre-processing</a:t>
            </a:r>
          </a:p>
          <a:p>
            <a:pPr algn="l" defTabSz="457200">
              <a:defRPr b="1" sz="2674"/>
            </a:pPr>
          </a:p>
          <a:p>
            <a:pPr algn="l" defTabSz="457200">
              <a:defRPr sz="1664">
                <a:solidFill>
                  <a:srgbClr val="AA22FF"/>
                </a:solidFill>
                <a:latin typeface="Courier"/>
                <a:ea typeface="Courier"/>
                <a:cs typeface="Courier"/>
                <a:sym typeface="Courier"/>
              </a:defRPr>
            </a:pPr>
            <a:r>
              <a:t>@pre</a:t>
            </a:r>
            <a:r>
              <a:rPr>
                <a:solidFill>
                  <a:srgbClr val="000000"/>
                </a:solidFill>
              </a:rPr>
              <a:t> </a:t>
            </a:r>
            <a:r>
              <a:rPr b="1">
                <a:solidFill>
                  <a:srgbClr val="008000"/>
                </a:solidFill>
              </a:rPr>
              <a:t>begin</a:t>
            </a:r>
            <a:endParaRPr>
              <a:solidFill>
                <a:srgbClr val="000000"/>
              </a:solidFill>
            </a:endParaRPr>
          </a:p>
          <a:p>
            <a:pPr algn="l" defTabSz="457200">
              <a:defRPr sz="1664">
                <a:latin typeface="Courier"/>
                <a:ea typeface="Courier"/>
                <a:cs typeface="Courier"/>
                <a:sym typeface="Courier"/>
              </a:defRPr>
            </a:pPr>
            <a:r>
              <a:t>    Ka </a:t>
            </a:r>
            <a:r>
              <a:rPr>
                <a:solidFill>
                  <a:srgbClr val="666666"/>
                </a:solidFill>
              </a:rPr>
              <a:t>=</a:t>
            </a:r>
            <a:r>
              <a:t> θ1 </a:t>
            </a:r>
            <a:r>
              <a:rPr>
                <a:solidFill>
                  <a:srgbClr val="666666"/>
                </a:solidFill>
              </a:rPr>
              <a:t>*</a:t>
            </a:r>
            <a:r>
              <a:t> exp(η[</a:t>
            </a:r>
            <a:r>
              <a:rPr>
                <a:solidFill>
                  <a:srgbClr val="666666"/>
                </a:solidFill>
              </a:rPr>
              <a:t>1</a:t>
            </a:r>
            <a:r>
              <a:t>])</a:t>
            </a:r>
          </a:p>
          <a:p>
            <a:pPr algn="l" defTabSz="457200">
              <a:defRPr sz="1664">
                <a:latin typeface="Courier"/>
                <a:ea typeface="Courier"/>
                <a:cs typeface="Courier"/>
                <a:sym typeface="Courier"/>
              </a:defRPr>
            </a:pPr>
            <a:r>
              <a:t>    K </a:t>
            </a:r>
            <a:r>
              <a:rPr>
                <a:solidFill>
                  <a:srgbClr val="666666"/>
                </a:solidFill>
              </a:rPr>
              <a:t>=</a:t>
            </a:r>
            <a:r>
              <a:t> θ2</a:t>
            </a:r>
          </a:p>
          <a:p>
            <a:pPr algn="l" defTabSz="457200">
              <a:defRPr sz="1664">
                <a:latin typeface="Courier"/>
                <a:ea typeface="Courier"/>
                <a:cs typeface="Courier"/>
                <a:sym typeface="Courier"/>
              </a:defRPr>
            </a:pPr>
            <a:r>
              <a:t>    CL </a:t>
            </a:r>
            <a:r>
              <a:rPr>
                <a:solidFill>
                  <a:srgbClr val="666666"/>
                </a:solidFill>
              </a:rPr>
              <a:t>=</a:t>
            </a:r>
            <a:r>
              <a:t> θ3</a:t>
            </a:r>
            <a:r>
              <a:rPr>
                <a:solidFill>
                  <a:srgbClr val="666666"/>
                </a:solidFill>
              </a:rPr>
              <a:t>*</a:t>
            </a:r>
            <a:r>
              <a:t>wt </a:t>
            </a:r>
            <a:r>
              <a:rPr>
                <a:solidFill>
                  <a:srgbClr val="666666"/>
                </a:solidFill>
              </a:rPr>
              <a:t>*</a:t>
            </a:r>
            <a:r>
              <a:t> exp(η[</a:t>
            </a:r>
            <a:r>
              <a:rPr>
                <a:solidFill>
                  <a:srgbClr val="666666"/>
                </a:solidFill>
              </a:rPr>
              <a:t>2</a:t>
            </a:r>
            <a:r>
              <a:t>])</a:t>
            </a:r>
          </a:p>
          <a:p>
            <a:pPr algn="l" defTabSz="457200">
              <a:defRPr sz="1664">
                <a:latin typeface="Courier"/>
                <a:ea typeface="Courier"/>
                <a:cs typeface="Courier"/>
                <a:sym typeface="Courier"/>
              </a:defRPr>
            </a:pPr>
            <a:r>
              <a:t>    V </a:t>
            </a:r>
            <a:r>
              <a:rPr>
                <a:solidFill>
                  <a:srgbClr val="666666"/>
                </a:solidFill>
              </a:rPr>
              <a:t>=</a:t>
            </a:r>
            <a:r>
              <a:t> CL </a:t>
            </a:r>
            <a:r>
              <a:rPr>
                <a:solidFill>
                  <a:srgbClr val="666666"/>
                </a:solidFill>
              </a:rPr>
              <a:t>/</a:t>
            </a:r>
            <a:r>
              <a:t> K</a:t>
            </a:r>
          </a:p>
          <a:p>
            <a:pPr algn="l" defTabSz="457200">
              <a:defRPr sz="1664">
                <a:latin typeface="Courier"/>
                <a:ea typeface="Courier"/>
                <a:cs typeface="Courier"/>
                <a:sym typeface="Courier"/>
              </a:defRPr>
            </a:pPr>
            <a:r>
              <a:t>    SC </a:t>
            </a:r>
            <a:r>
              <a:rPr>
                <a:solidFill>
                  <a:srgbClr val="666666"/>
                </a:solidFill>
              </a:rPr>
              <a:t>=</a:t>
            </a:r>
            <a:r>
              <a:t> V </a:t>
            </a:r>
            <a:r>
              <a:rPr>
                <a:solidFill>
                  <a:srgbClr val="666666"/>
                </a:solidFill>
              </a:rPr>
              <a:t>/</a:t>
            </a:r>
            <a:r>
              <a:t> wt</a:t>
            </a:r>
          </a:p>
          <a:p>
            <a:pPr algn="l" defTabSz="457200">
              <a:defRPr b="1" sz="1664">
                <a:solidFill>
                  <a:srgbClr val="008000"/>
                </a:solidFill>
                <a:latin typeface="Courier"/>
                <a:ea typeface="Courier"/>
                <a:cs typeface="Courier"/>
                <a:sym typeface="Courier"/>
              </a:defRPr>
            </a:pPr>
            <a:r>
              <a:t>end</a:t>
            </a:r>
          </a:p>
          <a:p>
            <a:pPr algn="l" defTabSz="457200">
              <a:defRPr b="1" sz="1664">
                <a:solidFill>
                  <a:srgbClr val="008000"/>
                </a:solidFill>
                <a:latin typeface="Courier"/>
                <a:ea typeface="Courier"/>
                <a:cs typeface="Courier"/>
                <a:sym typeface="Courier"/>
              </a:defRPr>
            </a:pPr>
            <a:endParaRPr b="0">
              <a:solidFill>
                <a:srgbClr val="000000"/>
              </a:solidFill>
            </a:endParaRPr>
          </a:p>
          <a:p>
            <a:pPr algn="l" defTabSz="457200">
              <a:defRPr sz="2380"/>
            </a:pPr>
            <a:r>
              <a:t>This determines how the model parameters, random effects and covariates are combined before the differential equations solver.</a:t>
            </a:r>
          </a:p>
          <a:p>
            <a:pPr algn="l" defTabSz="457200">
              <a:defRPr b="1" sz="2674"/>
            </a:pPr>
          </a:p>
          <a:p>
            <a:pPr algn="l" defTabSz="457200">
              <a:defRPr b="1" sz="2674"/>
            </a:pPr>
          </a:p>
          <a:p>
            <a:pPr algn="l" defTabSz="457200">
              <a:defRPr b="1" sz="2674"/>
            </a:pPr>
          </a:p>
          <a:p>
            <a:pPr algn="l" defTabSz="457200">
              <a:defRPr b="1" sz="2674"/>
            </a:pPr>
            <a:r>
              <a:rPr>
                <a:latin typeface="Courier"/>
                <a:ea typeface="Courier"/>
                <a:cs typeface="Courier"/>
                <a:sym typeface="Courier"/>
              </a:rPr>
              <a:t>@init</a:t>
            </a:r>
            <a:r>
              <a:t>: Initial values (optional)</a:t>
            </a:r>
          </a:p>
          <a:p>
            <a:pPr algn="l" defTabSz="457200">
              <a:defRPr b="1" sz="2674"/>
            </a:pPr>
          </a:p>
          <a:p>
            <a:pPr algn="l" defTabSz="457200">
              <a:defRPr sz="1664">
                <a:solidFill>
                  <a:srgbClr val="AA22FF"/>
                </a:solidFill>
                <a:latin typeface="Courier"/>
                <a:ea typeface="Courier"/>
                <a:cs typeface="Courier"/>
                <a:sym typeface="Courier"/>
              </a:defRPr>
            </a:pPr>
            <a:r>
              <a:t>@init</a:t>
            </a:r>
            <a:r>
              <a:rPr>
                <a:solidFill>
                  <a:srgbClr val="000000"/>
                </a:solidFill>
              </a:rPr>
              <a:t> </a:t>
            </a:r>
            <a:r>
              <a:rPr b="1">
                <a:solidFill>
                  <a:srgbClr val="008000"/>
                </a:solidFill>
              </a:rPr>
              <a:t>begin</a:t>
            </a:r>
            <a:endParaRPr>
              <a:solidFill>
                <a:srgbClr val="000000"/>
              </a:solidFill>
            </a:endParaRPr>
          </a:p>
          <a:p>
            <a:pPr algn="l" defTabSz="457200">
              <a:defRPr sz="1664">
                <a:latin typeface="Courier"/>
                <a:ea typeface="Courier"/>
                <a:cs typeface="Courier"/>
                <a:sym typeface="Courier"/>
              </a:defRPr>
            </a:pPr>
            <a:r>
              <a:t>    Depot   </a:t>
            </a:r>
            <a:r>
              <a:rPr>
                <a:solidFill>
                  <a:srgbClr val="666666"/>
                </a:solidFill>
              </a:rPr>
              <a:t>=</a:t>
            </a:r>
            <a:r>
              <a:t> </a:t>
            </a:r>
            <a:r>
              <a:rPr>
                <a:solidFill>
                  <a:srgbClr val="666666"/>
                </a:solidFill>
              </a:rPr>
              <a:t>0.0</a:t>
            </a:r>
          </a:p>
          <a:p>
            <a:pPr algn="l" defTabSz="457200">
              <a:defRPr sz="1664">
                <a:latin typeface="Courier"/>
                <a:ea typeface="Courier"/>
                <a:cs typeface="Courier"/>
                <a:sym typeface="Courier"/>
              </a:defRPr>
            </a:pPr>
            <a:r>
              <a:t>    Central </a:t>
            </a:r>
            <a:r>
              <a:rPr>
                <a:solidFill>
                  <a:srgbClr val="666666"/>
                </a:solidFill>
              </a:rPr>
              <a:t>=</a:t>
            </a:r>
            <a:r>
              <a:t> </a:t>
            </a:r>
            <a:r>
              <a:rPr>
                <a:solidFill>
                  <a:srgbClr val="666666"/>
                </a:solidFill>
              </a:rPr>
              <a:t>0.0</a:t>
            </a:r>
          </a:p>
          <a:p>
            <a:pPr algn="l" defTabSz="457200">
              <a:defRPr b="1" sz="1664">
                <a:solidFill>
                  <a:srgbClr val="008000"/>
                </a:solidFill>
                <a:latin typeface="Courier"/>
                <a:ea typeface="Courier"/>
                <a:cs typeface="Courier"/>
                <a:sym typeface="Courier"/>
              </a:defRPr>
            </a:pPr>
            <a:r>
              <a:t>end</a:t>
            </a:r>
          </a:p>
          <a:p>
            <a:pPr algn="l" defTabSz="457200">
              <a:defRPr b="1" sz="1664">
                <a:solidFill>
                  <a:srgbClr val="008000"/>
                </a:solidFill>
                <a:latin typeface="Courier"/>
                <a:ea typeface="Courier"/>
                <a:cs typeface="Courier"/>
                <a:sym typeface="Courier"/>
              </a:defRPr>
            </a:pPr>
            <a:endParaRPr b="0">
              <a:solidFill>
                <a:srgbClr val="000000"/>
              </a:solidFill>
            </a:endParaRPr>
          </a:p>
          <a:p>
            <a:pPr algn="l" defTabSz="457200">
              <a:defRPr sz="2380"/>
            </a:pPr>
            <a:r>
              <a:t>Specifies the starting values of the differential equations at the time of first dose.</a:t>
            </a:r>
          </a:p>
          <a:p>
            <a:pPr algn="l" defTabSz="457200">
              <a:defRPr b="1" sz="2674"/>
            </a:pPr>
          </a:p>
          <a:p>
            <a:pPr algn="l" defTabSz="457200">
              <a:defRPr sz="2380"/>
            </a:pPr>
            <a:endParaRPr>
              <a:solidFill>
                <a:srgbClr val="BBBBBB"/>
              </a:solidFill>
            </a:endParaRPr>
          </a:p>
        </p:txBody>
      </p:sp>
      <p:pic>
        <p:nvPicPr>
          <p:cNvPr id="184" name="Screenshot 2019-07-16 at 12.32.25 AM.png" descr="Screenshot 2019-07-16 at 12.32.25 AM.png"/>
          <p:cNvPicPr>
            <a:picLocks noChangeAspect="1"/>
          </p:cNvPicPr>
          <p:nvPr/>
        </p:nvPicPr>
        <p:blipFill>
          <a:blip r:embed="rId2">
            <a:extLst/>
          </a:blip>
          <a:stretch>
            <a:fillRect/>
          </a:stretch>
        </p:blipFill>
        <p:spPr>
          <a:xfrm>
            <a:off x="795607" y="1637647"/>
            <a:ext cx="3823580" cy="1995997"/>
          </a:xfrm>
          <a:prstGeom prst="rect">
            <a:avLst/>
          </a:prstGeom>
          <a:ln w="12700">
            <a:miter lim="400000"/>
          </a:ln>
        </p:spPr>
      </p:pic>
      <p:pic>
        <p:nvPicPr>
          <p:cNvPr id="185" name="Screenshot 2019-07-16 at 12.37.45 AM.png" descr="Screenshot 2019-07-16 at 12.37.45 AM.png"/>
          <p:cNvPicPr>
            <a:picLocks noChangeAspect="1"/>
          </p:cNvPicPr>
          <p:nvPr/>
        </p:nvPicPr>
        <p:blipFill>
          <a:blip r:embed="rId3">
            <a:extLst/>
          </a:blip>
          <a:stretch>
            <a:fillRect/>
          </a:stretch>
        </p:blipFill>
        <p:spPr>
          <a:xfrm>
            <a:off x="796743" y="6476221"/>
            <a:ext cx="3409543" cy="134228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